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81" r:id="rId2"/>
    <p:sldId id="284" r:id="rId3"/>
    <p:sldId id="323" r:id="rId4"/>
    <p:sldId id="324" r:id="rId5"/>
    <p:sldId id="325" r:id="rId6"/>
    <p:sldId id="326" r:id="rId7"/>
    <p:sldId id="328" r:id="rId8"/>
    <p:sldId id="329" r:id="rId9"/>
    <p:sldId id="330" r:id="rId10"/>
    <p:sldId id="321" r:id="rId11"/>
    <p:sldId id="322" r:id="rId12"/>
    <p:sldId id="316" r:id="rId13"/>
    <p:sldId id="331" r:id="rId14"/>
    <p:sldId id="318" r:id="rId15"/>
    <p:sldId id="332" r:id="rId16"/>
    <p:sldId id="333" r:id="rId17"/>
    <p:sldId id="319" r:id="rId18"/>
    <p:sldId id="334" r:id="rId19"/>
    <p:sldId id="320" r:id="rId20"/>
    <p:sldId id="315" r:id="rId21"/>
    <p:sldId id="327" r:id="rId22"/>
  </p:sldIdLst>
  <p:sldSz cx="12192000" cy="6858000"/>
  <p:notesSz cx="6858000" cy="9144000"/>
  <p:embeddedFontLst>
    <p:embeddedFont>
      <p:font typeface="나눔바른고딕" panose="020B0603020101020101" pitchFamily="34" charset="-127"/>
      <p:regular r:id="rId23"/>
      <p:bold r:id="rId24"/>
    </p:embeddedFont>
    <p:embeddedFont>
      <p:font typeface="맑은 고딕" panose="020B0503020000020004" pitchFamily="34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7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9173"/>
    <a:srgbClr val="423938"/>
    <a:srgbClr val="584C4A"/>
    <a:srgbClr val="00297C"/>
    <a:srgbClr val="FF3529"/>
    <a:srgbClr val="C8ACDC"/>
    <a:srgbClr val="898989"/>
    <a:srgbClr val="7CD1C0"/>
    <a:srgbClr val="77C5B4"/>
    <a:srgbClr val="72B9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81" autoAdjust="0"/>
    <p:restoredTop sz="94660"/>
  </p:normalViewPr>
  <p:slideViewPr>
    <p:cSldViewPr snapToGrid="0" showGuides="1">
      <p:cViewPr>
        <p:scale>
          <a:sx n="155" d="100"/>
          <a:sy n="155" d="100"/>
        </p:scale>
        <p:origin x="48" y="48"/>
      </p:cViewPr>
      <p:guideLst>
        <p:guide orient="horz" pos="2092"/>
        <p:guide pos="3840"/>
        <p:guide pos="175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08:32:24.543"/>
    </inkml:context>
    <inkml:brush xml:id="br0">
      <inkml:brushProperty name="width" value="0.1" units="cm"/>
      <inkml:brushProperty name="height" value="0.6" units="cm"/>
      <inkml:brushProperty name="color" value="#E71224"/>
      <inkml:brushProperty name="inkEffects" value="pencil"/>
    </inkml:brush>
  </inkml:definitions>
  <inkml:trace contextRef="#ctx0" brushRef="#br0">0 1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4T08:32:24.543"/>
    </inkml:context>
    <inkml:brush xml:id="br0">
      <inkml:brushProperty name="width" value="0.1" units="cm"/>
      <inkml:brushProperty name="height" value="0.6" units="cm"/>
      <inkml:brushProperty name="color" value="#E71224"/>
      <inkml:brushProperty name="inkEffects" value="pencil"/>
    </inkml:brush>
  </inkml:definitions>
  <inkml:trace contextRef="#ctx0" brushRef="#br0">0 1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6T06:19:22.821"/>
    </inkml:context>
    <inkml:brush xml:id="br0">
      <inkml:brushProperty name="width" value="0.1" units="cm"/>
      <inkml:brushProperty name="height" value="0.6" units="cm"/>
      <inkml:brushProperty name="color" value="#E71224"/>
      <inkml:brushProperty name="inkEffects" value="pencil"/>
    </inkml:brush>
  </inkml:definitions>
  <inkml:trace contextRef="#ctx0" brushRef="#br0">0 1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1-16T06:50:11.228"/>
    </inkml:context>
    <inkml:brush xml:id="br0">
      <inkml:brushProperty name="width" value="0.025" units="cm"/>
      <inkml:brushProperty name="height" value="0.025" units="cm"/>
      <inkml:brushProperty name="color" value="#E71224"/>
    </inkml:brush>
  </inkml:definitions>
  <inkml:trace contextRef="#ctx0" brushRef="#br0">0 0 24575,'10'6'0,"0"2"0,4 9 0,4-1 0,-5 2 0,10 6 0,-11-3 0,13 12 0,2 2 0,-5-4 0,3 2 0,-13-14 0,2 3 0,-6-3 0,7 4 0,-7 0 0,7 0 0,-7-4 0,3-1 0,-4 1 0,-3-4 0,3 7 0,-3 6 0,4 2 0,5 17 0,-3-1 0,3-1 0,-4 9 0,-2-23 0,-2 6 0,2-10 0,-3-2 0,1 16 0,2 6 0,-5 5 0,6 8 0,-7-24 0,7 11 0,-3-13 0,0 5 0,-2-1 0,1-1 0,1-3 0,0 4 0,2-10 0,-6 9 0,6-3 0,-6 10 0,3 0 0,-1-5 0,-2-2 0,3-12 0,-4 5 0,0 0 0,0 4 0,0 8 0,0-8 0,0 4 0,0 0 0,0 0 0,-4 6 0,3-5 0,-7-2 0,3 11 0,-3-11 0,3 6 0,-2-15 0,6-5 0,-5 0 0,1 4 0,1 1 0,-3 1 0,2 7 0,-3-6 0,3 3 0,-2-1 0,2-4 0,-3 5 0,-1 0 0,-2 0 0,5-5 0,-5 4 0,7-8 0,-4 14 0,3-13 0,2 8 0,0-10 0,2-7 0,-3 5 0,1-5 0,-1 7 0,-4-4 0,4-1 0,-2-7 0,2 2 0,0 2 0,-3 4 0,7 6 0,-7-5 0,3 4 0,-4-9 0,4 3 0,-2-3 0,2-1 0,-3 0 0,-1 0 0,-2 4 0,1 1 0,-2 1 0,-3 4 0,6-8 0,-3 1 0,5-10 0,5-1 0,-4-3 0,4 4 0,-8 3 0,4 0 0,-9 5 0,6-1 0,-5 0 0,5-3 0,1-1 0,1-7 0,5 3 0,-2-2 0,1 2 0,1 1 0,-2-1 0,3 0 0,-3-2 0,2 2 0,-5-5 0,6 4 0,-6-4 0,5-1 0,-2-11 0,3 6 0,0-6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http://postfiles4.naver.net/20101110_195/lmlm4864_1289377936723BcAr5_JPEG/%B1%D7%B7%B9%C0%CC.jpg?type=w3"/>
          <p:cNvPicPr preferRelativeResize="0">
            <a:picLocks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16114" y="0"/>
            <a:ext cx="12308114" cy="68580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</p:pic>
    </p:spTree>
    <p:extLst>
      <p:ext uri="{BB962C8B-B14F-4D97-AF65-F5344CB8AC3E}">
        <p14:creationId xmlns:p14="http://schemas.microsoft.com/office/powerpoint/2010/main" val="2415429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69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17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795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904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45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783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879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324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20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218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0BB7C-ED8A-4757-AD83-71D1217BD5FA}" type="datetimeFigureOut">
              <a:rPr lang="ko-KR" altLang="en-US" smtClean="0"/>
              <a:pPr/>
              <a:t>2019. 11. 20.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750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customXml" Target="../ink/ink4.xml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2430460" y="2077028"/>
            <a:ext cx="7310510" cy="1526773"/>
            <a:chOff x="3262245" y="2080977"/>
            <a:chExt cx="4818742" cy="1309974"/>
          </a:xfrm>
        </p:grpSpPr>
        <p:sp>
          <p:nvSpPr>
            <p:cNvPr id="5" name="직사각형 4"/>
            <p:cNvSpPr/>
            <p:nvPr/>
          </p:nvSpPr>
          <p:spPr>
            <a:xfrm>
              <a:off x="3262245" y="2113738"/>
              <a:ext cx="4818742" cy="1277213"/>
            </a:xfrm>
            <a:prstGeom prst="rect">
              <a:avLst/>
            </a:prstGeom>
            <a:solidFill>
              <a:srgbClr val="F7EFE2"/>
            </a:solidFill>
            <a:ln w="28575">
              <a:solidFill>
                <a:srgbClr val="E4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4091773" y="2080977"/>
              <a:ext cx="3173252" cy="11619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6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나눔바른고딕" pitchFamily="50" charset="-127"/>
                  <a:ea typeface="나눔바른고딕" pitchFamily="50" charset="-127"/>
                  <a:cs typeface="Arial" panose="020B0604020202020204" pitchFamily="34" charset="0"/>
                </a:rPr>
                <a:t>모바일 앱 기획</a:t>
              </a:r>
            </a:p>
          </p:txBody>
        </p:sp>
      </p:grpSp>
      <p:cxnSp>
        <p:nvCxnSpPr>
          <p:cNvPr id="21" name="직선 연결선 20"/>
          <p:cNvCxnSpPr>
            <a:cxnSpLocks/>
          </p:cNvCxnSpPr>
          <p:nvPr/>
        </p:nvCxnSpPr>
        <p:spPr>
          <a:xfrm>
            <a:off x="10271464" y="5919359"/>
            <a:ext cx="1799631" cy="0"/>
          </a:xfrm>
          <a:prstGeom prst="line">
            <a:avLst/>
          </a:prstGeom>
          <a:ln w="38100">
            <a:solidFill>
              <a:srgbClr val="E491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990335" y="4934474"/>
            <a:ext cx="60807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컴퓨터공학과</a:t>
            </a:r>
            <a:endParaRPr lang="en-US" altLang="ko-KR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645654"/>
              </a:solidFill>
              <a:latin typeface="나눔바른고딕" pitchFamily="50" charset="-127"/>
              <a:ea typeface="나눔바른고딕" pitchFamily="50" charset="-127"/>
              <a:cs typeface="Arial" panose="020B0604020202020204" pitchFamily="34" charset="0"/>
            </a:endParaRPr>
          </a:p>
          <a:p>
            <a:pPr algn="r"/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201635992</a:t>
            </a:r>
          </a:p>
          <a:p>
            <a:pPr algn="r"/>
            <a:r>
              <a:rPr lang="ko-KR" altLang="en-US" sz="2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송유진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AE1652-46B9-E34B-8C0A-F6182D4C7193}"/>
              </a:ext>
            </a:extLst>
          </p:cNvPr>
          <p:cNvSpPr txBox="1"/>
          <p:nvPr/>
        </p:nvSpPr>
        <p:spPr>
          <a:xfrm>
            <a:off x="5102904" y="3715139"/>
            <a:ext cx="198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2019.11.16(</a:t>
            </a:r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토</a:t>
            </a:r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)</a:t>
            </a:r>
            <a:endParaRPr lang="ko-KR" altLang="en-US" sz="2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645654"/>
              </a:solidFill>
              <a:latin typeface="나눔바른고딕" pitchFamily="50" charset="-127"/>
              <a:ea typeface="나눔바른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1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2430460" y="2077028"/>
            <a:ext cx="7310510" cy="1526773"/>
            <a:chOff x="3262245" y="2080977"/>
            <a:chExt cx="4818742" cy="1309974"/>
          </a:xfrm>
        </p:grpSpPr>
        <p:sp>
          <p:nvSpPr>
            <p:cNvPr id="5" name="직사각형 4"/>
            <p:cNvSpPr/>
            <p:nvPr/>
          </p:nvSpPr>
          <p:spPr>
            <a:xfrm>
              <a:off x="3262245" y="2113738"/>
              <a:ext cx="4818742" cy="1277213"/>
            </a:xfrm>
            <a:prstGeom prst="rect">
              <a:avLst/>
            </a:prstGeom>
            <a:solidFill>
              <a:srgbClr val="F7EFE2"/>
            </a:solidFill>
            <a:ln w="28575">
              <a:solidFill>
                <a:srgbClr val="E4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3299304" y="2080977"/>
              <a:ext cx="4758188" cy="11619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6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나눔바른고딕" pitchFamily="50" charset="-127"/>
                  <a:ea typeface="나눔바른고딕" pitchFamily="50" charset="-127"/>
                  <a:cs typeface="Arial" panose="020B0604020202020204" pitchFamily="34" charset="0"/>
                </a:rPr>
                <a:t>모바일 앱 계획 및 설계</a:t>
              </a:r>
            </a:p>
          </p:txBody>
        </p:sp>
      </p:grpSp>
      <p:cxnSp>
        <p:nvCxnSpPr>
          <p:cNvPr id="21" name="직선 연결선 20"/>
          <p:cNvCxnSpPr>
            <a:cxnSpLocks/>
          </p:cNvCxnSpPr>
          <p:nvPr/>
        </p:nvCxnSpPr>
        <p:spPr>
          <a:xfrm>
            <a:off x="10271464" y="5919359"/>
            <a:ext cx="1799631" cy="0"/>
          </a:xfrm>
          <a:prstGeom prst="line">
            <a:avLst/>
          </a:prstGeom>
          <a:ln w="38100">
            <a:solidFill>
              <a:srgbClr val="E491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990335" y="4934474"/>
            <a:ext cx="60807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컴퓨터공학과</a:t>
            </a:r>
            <a:endParaRPr lang="en-US" altLang="ko-KR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645654"/>
              </a:solidFill>
              <a:latin typeface="나눔바른고딕" pitchFamily="50" charset="-127"/>
              <a:ea typeface="나눔바른고딕" pitchFamily="50" charset="-127"/>
              <a:cs typeface="Arial" panose="020B0604020202020204" pitchFamily="34" charset="0"/>
            </a:endParaRPr>
          </a:p>
          <a:p>
            <a:pPr algn="r"/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201635992</a:t>
            </a:r>
          </a:p>
          <a:p>
            <a:pPr algn="r"/>
            <a:r>
              <a:rPr lang="ko-KR" altLang="en-US" sz="2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송유진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A01A31-E3CF-604A-814B-FCA85CDF1B65}"/>
              </a:ext>
            </a:extLst>
          </p:cNvPr>
          <p:cNvSpPr txBox="1"/>
          <p:nvPr/>
        </p:nvSpPr>
        <p:spPr>
          <a:xfrm>
            <a:off x="5102904" y="3715139"/>
            <a:ext cx="1986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2019.11.16(</a:t>
            </a:r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토</a:t>
            </a:r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나눔바른고딕" pitchFamily="50" charset="-127"/>
                <a:ea typeface="나눔바른고딕" pitchFamily="50" charset="-127"/>
                <a:cs typeface="Arial" panose="020B0604020202020204" pitchFamily="34" charset="0"/>
              </a:rPr>
              <a:t>)</a:t>
            </a:r>
            <a:endParaRPr lang="ko-KR" altLang="en-US" sz="2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645654"/>
              </a:solidFill>
              <a:latin typeface="나눔바른고딕" pitchFamily="50" charset="-127"/>
              <a:ea typeface="나눔바른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50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58660" y="373699"/>
            <a:ext cx="2179009" cy="528575"/>
            <a:chOff x="304797" y="226027"/>
            <a:chExt cx="7238662" cy="746428"/>
          </a:xfrm>
        </p:grpSpPr>
        <p:cxnSp>
          <p:nvCxnSpPr>
            <p:cNvPr id="2" name="직선 연결선 1"/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직사각형 2"/>
            <p:cNvSpPr/>
            <p:nvPr/>
          </p:nvSpPr>
          <p:spPr>
            <a:xfrm>
              <a:off x="304797" y="226027"/>
              <a:ext cx="7238662" cy="7388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ko-KR" altLang="en-US" sz="2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051B443-4ED1-2D4C-ADD2-BDF52E3599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438779"/>
              </p:ext>
            </p:extLst>
          </p:nvPr>
        </p:nvGraphicFramePr>
        <p:xfrm>
          <a:off x="1391473" y="2195528"/>
          <a:ext cx="9836241" cy="2960213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721043">
                  <a:extLst>
                    <a:ext uri="{9D8B030D-6E8A-4147-A177-3AD203B41FA5}">
                      <a16:colId xmlns:a16="http://schemas.microsoft.com/office/drawing/2014/main" val="2995959649"/>
                    </a:ext>
                  </a:extLst>
                </a:gridCol>
                <a:gridCol w="2834819">
                  <a:extLst>
                    <a:ext uri="{9D8B030D-6E8A-4147-A177-3AD203B41FA5}">
                      <a16:colId xmlns:a16="http://schemas.microsoft.com/office/drawing/2014/main" val="2030686125"/>
                    </a:ext>
                  </a:extLst>
                </a:gridCol>
                <a:gridCol w="1946834">
                  <a:extLst>
                    <a:ext uri="{9D8B030D-6E8A-4147-A177-3AD203B41FA5}">
                      <a16:colId xmlns:a16="http://schemas.microsoft.com/office/drawing/2014/main" val="902369517"/>
                    </a:ext>
                  </a:extLst>
                </a:gridCol>
                <a:gridCol w="2386711">
                  <a:extLst>
                    <a:ext uri="{9D8B030D-6E8A-4147-A177-3AD203B41FA5}">
                      <a16:colId xmlns:a16="http://schemas.microsoft.com/office/drawing/2014/main" val="2409753413"/>
                    </a:ext>
                  </a:extLst>
                </a:gridCol>
                <a:gridCol w="1946834">
                  <a:extLst>
                    <a:ext uri="{9D8B030D-6E8A-4147-A177-3AD203B41FA5}">
                      <a16:colId xmlns:a16="http://schemas.microsoft.com/office/drawing/2014/main" val="2065042906"/>
                    </a:ext>
                  </a:extLst>
                </a:gridCol>
              </a:tblGrid>
              <a:tr h="4513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순번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화면번호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화면명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0067764"/>
                  </a:ext>
                </a:extLst>
              </a:tr>
              <a:tr h="58867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D-1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개발환경 구성도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송유진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1300398"/>
                  </a:ext>
                </a:extLst>
              </a:tr>
              <a:tr h="58867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D-2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D-3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15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~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Presentation Layer</a:t>
                      </a:r>
                    </a:p>
                    <a:p>
                      <a:pPr algn="l" latinLnBrk="1"/>
                      <a:r>
                        <a:rPr lang="en-US" altLang="ko-KR" dirty="0"/>
                        <a:t>Task Flow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송유진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4110460"/>
                  </a:ext>
                </a:extLst>
              </a:tr>
              <a:tr h="438001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D-4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Data Access Layer</a:t>
                      </a:r>
                    </a:p>
                    <a:p>
                      <a:pPr algn="l" latinLnBrk="1"/>
                      <a:r>
                        <a:rPr lang="en-US" altLang="ko-KR" dirty="0"/>
                        <a:t>DB</a:t>
                      </a:r>
                      <a:r>
                        <a:rPr lang="ko-KR" altLang="en-US" dirty="0"/>
                        <a:t> 스키마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송유진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0861677"/>
                  </a:ext>
                </a:extLst>
              </a:tr>
              <a:tr h="20207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D-5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20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Business Logic Layer</a:t>
                      </a:r>
                    </a:p>
                    <a:p>
                      <a:pPr algn="l" latinLnBrk="1"/>
                      <a:r>
                        <a:rPr lang="ko-KR" altLang="en-US" dirty="0"/>
                        <a:t>기능 </a:t>
                      </a:r>
                      <a:r>
                        <a:rPr lang="ko-KR" altLang="en-US" dirty="0" err="1"/>
                        <a:t>목록표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송유진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474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527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7F5CBA6F-2094-CA41-A659-AF2DAFC79AC2}"/>
              </a:ext>
            </a:extLst>
          </p:cNvPr>
          <p:cNvGrpSpPr/>
          <p:nvPr/>
        </p:nvGrpSpPr>
        <p:grpSpPr>
          <a:xfrm>
            <a:off x="3099679" y="2705725"/>
            <a:ext cx="6883940" cy="1446550"/>
            <a:chOff x="304797" y="226027"/>
            <a:chExt cx="7238662" cy="1405600"/>
          </a:xfrm>
        </p:grpSpPr>
        <p:cxnSp>
          <p:nvCxnSpPr>
            <p:cNvPr id="6" name="직선 연결선 1">
              <a:extLst>
                <a:ext uri="{FF2B5EF4-FFF2-40B4-BE49-F238E27FC236}">
                  <a16:creationId xmlns:a16="http://schemas.microsoft.com/office/drawing/2014/main" id="{5376F5C1-8487-5843-81B3-9AF30BFEEBB9}"/>
                </a:ext>
              </a:extLst>
            </p:cNvPr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E096E5D-345F-FB45-B829-5784FF941B34}"/>
                </a:ext>
              </a:extLst>
            </p:cNvPr>
            <p:cNvSpPr/>
            <p:nvPr/>
          </p:nvSpPr>
          <p:spPr>
            <a:xfrm>
              <a:off x="304797" y="226027"/>
              <a:ext cx="7238662" cy="14056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구성도</a:t>
              </a:r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(SW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아키텍처</a:t>
              </a:r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ko-KR" altLang="en-US" sz="4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06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77E359D-54A1-3841-A0E7-1685C8966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39415"/>
              </p:ext>
            </p:extLst>
          </p:nvPr>
        </p:nvGraphicFramePr>
        <p:xfrm>
          <a:off x="0" y="0"/>
          <a:ext cx="12192000" cy="14895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7574">
                  <a:extLst>
                    <a:ext uri="{9D8B030D-6E8A-4147-A177-3AD203B41FA5}">
                      <a16:colId xmlns:a16="http://schemas.microsoft.com/office/drawing/2014/main" val="1534225854"/>
                    </a:ext>
                  </a:extLst>
                </a:gridCol>
                <a:gridCol w="2456426">
                  <a:extLst>
                    <a:ext uri="{9D8B030D-6E8A-4147-A177-3AD203B41FA5}">
                      <a16:colId xmlns:a16="http://schemas.microsoft.com/office/drawing/2014/main" val="3964474666"/>
                    </a:ext>
                  </a:extLst>
                </a:gridCol>
                <a:gridCol w="1245419">
                  <a:extLst>
                    <a:ext uri="{9D8B030D-6E8A-4147-A177-3AD203B41FA5}">
                      <a16:colId xmlns:a16="http://schemas.microsoft.com/office/drawing/2014/main" val="563896499"/>
                    </a:ext>
                  </a:extLst>
                </a:gridCol>
                <a:gridCol w="2300749">
                  <a:extLst>
                    <a:ext uri="{9D8B030D-6E8A-4147-A177-3AD203B41FA5}">
                      <a16:colId xmlns:a16="http://schemas.microsoft.com/office/drawing/2014/main" val="3803174096"/>
                    </a:ext>
                  </a:extLst>
                </a:gridCol>
                <a:gridCol w="1017638">
                  <a:extLst>
                    <a:ext uri="{9D8B030D-6E8A-4147-A177-3AD203B41FA5}">
                      <a16:colId xmlns:a16="http://schemas.microsoft.com/office/drawing/2014/main" val="69677706"/>
                    </a:ext>
                  </a:extLst>
                </a:gridCol>
                <a:gridCol w="3564194">
                  <a:extLst>
                    <a:ext uri="{9D8B030D-6E8A-4147-A177-3AD203B41FA5}">
                      <a16:colId xmlns:a16="http://schemas.microsoft.com/office/drawing/2014/main" val="843194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화면번호</a:t>
                      </a:r>
                      <a:endParaRPr lang="ko-KR" alt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D-1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855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프로젝트명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주문처리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시스템명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화면명</a:t>
                      </a:r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개발환경 구성도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62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2019.11.16(</a:t>
                      </a:r>
                      <a:r>
                        <a:rPr lang="ko-KR" altLang="en-US" dirty="0"/>
                        <a:t>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송유진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6755351"/>
                  </a:ext>
                </a:extLst>
              </a:tr>
              <a:tr h="37706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내용요약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개발자 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개발서버</a:t>
                      </a:r>
                      <a:r>
                        <a:rPr lang="ko-KR" altLang="en-US" dirty="0"/>
                        <a:t> 환경에 따른 개발환경 구성도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357646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FFA3777-FE31-DA42-8C7C-9CB5E602B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0848856"/>
              </p:ext>
            </p:extLst>
          </p:nvPr>
        </p:nvGraphicFramePr>
        <p:xfrm>
          <a:off x="1243059" y="2204884"/>
          <a:ext cx="3643585" cy="31053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43585">
                  <a:extLst>
                    <a:ext uri="{9D8B030D-6E8A-4147-A177-3AD203B41FA5}">
                      <a16:colId xmlns:a16="http://schemas.microsoft.com/office/drawing/2014/main" val="2358050246"/>
                    </a:ext>
                  </a:extLst>
                </a:gridCol>
              </a:tblGrid>
              <a:tr h="3739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주문처리 관련 모바일 웹 시스템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157275"/>
                  </a:ext>
                </a:extLst>
              </a:tr>
              <a:tr h="5038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err="1"/>
                        <a:t>개발툴</a:t>
                      </a:r>
                      <a:endParaRPr lang="en-US" altLang="ko-KR" sz="1500" dirty="0"/>
                    </a:p>
                    <a:p>
                      <a:pPr latinLnBrk="1"/>
                      <a:r>
                        <a:rPr lang="en-US" altLang="ko-KR" sz="1500" dirty="0"/>
                        <a:t>Android Studio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400670"/>
                  </a:ext>
                </a:extLst>
              </a:tr>
              <a:tr h="71980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프로그래밍언어 </a:t>
                      </a:r>
                      <a:endParaRPr lang="en-US" altLang="ko-KR" sz="1500" dirty="0"/>
                    </a:p>
                    <a:p>
                      <a:pPr latinLnBrk="1"/>
                      <a:r>
                        <a:rPr lang="en-US" altLang="ko-KR" sz="1500" dirty="0"/>
                        <a:t>java, xml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931565"/>
                  </a:ext>
                </a:extLst>
              </a:tr>
              <a:tr h="3409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SQLite DB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574170"/>
                  </a:ext>
                </a:extLst>
              </a:tr>
              <a:tr h="3739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.NET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9991619"/>
                  </a:ext>
                </a:extLst>
              </a:tr>
              <a:tr h="3739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macOS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691070"/>
                  </a:ext>
                </a:extLst>
              </a:tr>
              <a:tr h="3739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x86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56103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345E990-E68B-3740-B564-B66BBC00FB7C}"/>
              </a:ext>
            </a:extLst>
          </p:cNvPr>
          <p:cNvSpPr txBox="1"/>
          <p:nvPr/>
        </p:nvSpPr>
        <p:spPr>
          <a:xfrm>
            <a:off x="2238374" y="5498675"/>
            <a:ext cx="22597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/>
              <a:t>개발자 환경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CA6792-443C-744C-BA33-EDC8C3E550D8}"/>
              </a:ext>
            </a:extLst>
          </p:cNvPr>
          <p:cNvSpPr txBox="1"/>
          <p:nvPr/>
        </p:nvSpPr>
        <p:spPr>
          <a:xfrm>
            <a:off x="8313810" y="5498675"/>
            <a:ext cx="22597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 err="1"/>
              <a:t>개발서버</a:t>
            </a:r>
            <a:r>
              <a:rPr kumimoji="1" lang="ko-KR" altLang="en-US" sz="1500" dirty="0"/>
              <a:t> 환경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80E895E-9EE8-1B4A-9597-2EB0D40A5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7510498"/>
              </p:ext>
            </p:extLst>
          </p:nvPr>
        </p:nvGraphicFramePr>
        <p:xfrm>
          <a:off x="7137967" y="2204885"/>
          <a:ext cx="3643585" cy="3021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43585">
                  <a:extLst>
                    <a:ext uri="{9D8B030D-6E8A-4147-A177-3AD203B41FA5}">
                      <a16:colId xmlns:a16="http://schemas.microsoft.com/office/drawing/2014/main" val="2358050246"/>
                    </a:ext>
                  </a:extLst>
                </a:gridCol>
              </a:tblGrid>
              <a:tr h="3739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/>
                        <a:t>주문처리 관련 모바일 웹 시스템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157275"/>
                  </a:ext>
                </a:extLst>
              </a:tr>
              <a:tr h="5038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 err="1"/>
                        <a:t>개발툴</a:t>
                      </a:r>
                      <a:endParaRPr lang="en-US" altLang="ko-KR" sz="1500" dirty="0"/>
                    </a:p>
                    <a:p>
                      <a:pPr latinLnBrk="1"/>
                      <a:r>
                        <a:rPr lang="en-US" altLang="ko-KR" sz="1500" dirty="0"/>
                        <a:t>Android Studio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400670"/>
                  </a:ext>
                </a:extLst>
              </a:tr>
              <a:tr h="635600">
                <a:tc>
                  <a:txBody>
                    <a:bodyPr/>
                    <a:lstStyle/>
                    <a:p>
                      <a:pPr latinLnBrk="1"/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931565"/>
                  </a:ext>
                </a:extLst>
              </a:tr>
              <a:tr h="3409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SQLite DB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574170"/>
                  </a:ext>
                </a:extLst>
              </a:tr>
              <a:tr h="3739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.NET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9991619"/>
                  </a:ext>
                </a:extLst>
              </a:tr>
              <a:tr h="3739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macOS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691070"/>
                  </a:ext>
                </a:extLst>
              </a:tr>
              <a:tr h="3739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/>
                        <a:t>x86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561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904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137574" y="2814432"/>
            <a:ext cx="6811374" cy="2123658"/>
            <a:chOff x="304797" y="226027"/>
            <a:chExt cx="7238662" cy="2063540"/>
          </a:xfrm>
        </p:grpSpPr>
        <p:cxnSp>
          <p:nvCxnSpPr>
            <p:cNvPr id="2" name="직선 연결선 1"/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직사각형 2"/>
            <p:cNvSpPr/>
            <p:nvPr/>
          </p:nvSpPr>
          <p:spPr>
            <a:xfrm>
              <a:off x="304797" y="226027"/>
              <a:ext cx="7238662" cy="20635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Presentation Layer</a:t>
              </a:r>
              <a:endParaRPr lang="ko-KR" altLang="en-US" sz="4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802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5D23E22-384B-8A4A-B4BD-27FE711B3E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1809510"/>
              </p:ext>
            </p:extLst>
          </p:nvPr>
        </p:nvGraphicFramePr>
        <p:xfrm>
          <a:off x="0" y="0"/>
          <a:ext cx="12192000" cy="14895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7574">
                  <a:extLst>
                    <a:ext uri="{9D8B030D-6E8A-4147-A177-3AD203B41FA5}">
                      <a16:colId xmlns:a16="http://schemas.microsoft.com/office/drawing/2014/main" val="1534225854"/>
                    </a:ext>
                  </a:extLst>
                </a:gridCol>
                <a:gridCol w="2456426">
                  <a:extLst>
                    <a:ext uri="{9D8B030D-6E8A-4147-A177-3AD203B41FA5}">
                      <a16:colId xmlns:a16="http://schemas.microsoft.com/office/drawing/2014/main" val="3964474666"/>
                    </a:ext>
                  </a:extLst>
                </a:gridCol>
                <a:gridCol w="1245419">
                  <a:extLst>
                    <a:ext uri="{9D8B030D-6E8A-4147-A177-3AD203B41FA5}">
                      <a16:colId xmlns:a16="http://schemas.microsoft.com/office/drawing/2014/main" val="563896499"/>
                    </a:ext>
                  </a:extLst>
                </a:gridCol>
                <a:gridCol w="2300749">
                  <a:extLst>
                    <a:ext uri="{9D8B030D-6E8A-4147-A177-3AD203B41FA5}">
                      <a16:colId xmlns:a16="http://schemas.microsoft.com/office/drawing/2014/main" val="3803174096"/>
                    </a:ext>
                  </a:extLst>
                </a:gridCol>
                <a:gridCol w="1017638">
                  <a:extLst>
                    <a:ext uri="{9D8B030D-6E8A-4147-A177-3AD203B41FA5}">
                      <a16:colId xmlns:a16="http://schemas.microsoft.com/office/drawing/2014/main" val="69677706"/>
                    </a:ext>
                  </a:extLst>
                </a:gridCol>
                <a:gridCol w="3564194">
                  <a:extLst>
                    <a:ext uri="{9D8B030D-6E8A-4147-A177-3AD203B41FA5}">
                      <a16:colId xmlns:a16="http://schemas.microsoft.com/office/drawing/2014/main" val="843194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화면번호</a:t>
                      </a:r>
                      <a:endParaRPr lang="ko-KR" alt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D-2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855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프로젝트명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학사관리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시스템명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화면명</a:t>
                      </a:r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Presentation Layer </a:t>
                      </a:r>
                      <a:br>
                        <a:rPr lang="en-US" altLang="ko-KR" dirty="0"/>
                      </a:br>
                      <a:r>
                        <a:rPr lang="en-US" altLang="ko-KR" dirty="0"/>
                        <a:t>Task Flow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62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2019.11.16(</a:t>
                      </a:r>
                      <a:r>
                        <a:rPr lang="ko-KR" altLang="en-US" dirty="0"/>
                        <a:t>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송유진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6755351"/>
                  </a:ext>
                </a:extLst>
              </a:tr>
              <a:tr h="37706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내용요약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주문처리의</a:t>
                      </a:r>
                      <a:r>
                        <a:rPr lang="ko-KR" altLang="en-US" dirty="0"/>
                        <a:t> 전체적인 흐름 파악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357646"/>
                  </a:ext>
                </a:extLst>
              </a:tr>
            </a:tbl>
          </a:graphicData>
        </a:graphic>
      </p:graphicFrame>
      <p:pic>
        <p:nvPicPr>
          <p:cNvPr id="6" name="그림 5" descr="스크린샷, 전화, 휴대폰이(가) 표시된 사진&#10;&#10;자동 생성된 설명">
            <a:extLst>
              <a:ext uri="{FF2B5EF4-FFF2-40B4-BE49-F238E27FC236}">
                <a16:creationId xmlns:a16="http://schemas.microsoft.com/office/drawing/2014/main" id="{3F1C294B-3240-4F46-A5FD-C2F847A66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5954" y="4200296"/>
            <a:ext cx="1089494" cy="2042858"/>
          </a:xfrm>
          <a:prstGeom prst="rect">
            <a:avLst/>
          </a:prstGeom>
        </p:spPr>
      </p:pic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0F054A89-0A68-A049-A9D0-80C7F9217DB0}"/>
              </a:ext>
            </a:extLst>
          </p:cNvPr>
          <p:cNvCxnSpPr>
            <a:cxnSpLocks/>
          </p:cNvCxnSpPr>
          <p:nvPr/>
        </p:nvCxnSpPr>
        <p:spPr>
          <a:xfrm flipH="1">
            <a:off x="2278936" y="1590783"/>
            <a:ext cx="36630" cy="5207183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BDE2A55-6548-9248-9EC8-1103B67FE665}"/>
              </a:ext>
            </a:extLst>
          </p:cNvPr>
          <p:cNvCxnSpPr>
            <a:cxnSpLocks/>
          </p:cNvCxnSpPr>
          <p:nvPr/>
        </p:nvCxnSpPr>
        <p:spPr>
          <a:xfrm flipH="1">
            <a:off x="5145613" y="1590783"/>
            <a:ext cx="10749" cy="5194727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그림 8" descr="스크린샷, 전화, 휴대폰, 모니터이(가) 표시된 사진&#10;&#10;자동 생성된 설명">
            <a:extLst>
              <a:ext uri="{FF2B5EF4-FFF2-40B4-BE49-F238E27FC236}">
                <a16:creationId xmlns:a16="http://schemas.microsoft.com/office/drawing/2014/main" id="{AB77EAC4-E51C-D04A-8313-0F433DACA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40" y="1801516"/>
            <a:ext cx="1839313" cy="3723488"/>
          </a:xfrm>
          <a:prstGeom prst="rect">
            <a:avLst/>
          </a:prstGeom>
        </p:spPr>
      </p:pic>
      <p:pic>
        <p:nvPicPr>
          <p:cNvPr id="10" name="그림 9" descr="스크린샷, 전화, 휴대폰, 모니터이(가) 표시된 사진&#10;&#10;자동 생성된 설명">
            <a:extLst>
              <a:ext uri="{FF2B5EF4-FFF2-40B4-BE49-F238E27FC236}">
                <a16:creationId xmlns:a16="http://schemas.microsoft.com/office/drawing/2014/main" id="{753F896B-6D51-3B4C-8A28-B8C6D5A40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688" y="1665072"/>
            <a:ext cx="1066487" cy="2158988"/>
          </a:xfrm>
          <a:prstGeom prst="rect">
            <a:avLst/>
          </a:prstGeom>
        </p:spPr>
      </p:pic>
      <p:pic>
        <p:nvPicPr>
          <p:cNvPr id="12" name="그림 11" descr="스크린샷, 전화, 휴대폰, 모니터이(가) 표시된 사진&#10;&#10;자동 생성된 설명">
            <a:extLst>
              <a:ext uri="{FF2B5EF4-FFF2-40B4-BE49-F238E27FC236}">
                <a16:creationId xmlns:a16="http://schemas.microsoft.com/office/drawing/2014/main" id="{C3F3BE0C-7217-584E-8548-A16C7ACD8B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2182" y="4001308"/>
            <a:ext cx="1106662" cy="2240315"/>
          </a:xfrm>
          <a:prstGeom prst="rect">
            <a:avLst/>
          </a:prstGeom>
        </p:spPr>
      </p:pic>
      <p:pic>
        <p:nvPicPr>
          <p:cNvPr id="13" name="그림 12" descr="앉아있는, 모니터, 테이블, 카운터이(가) 표시된 사진&#10;&#10;자동 생성된 설명">
            <a:extLst>
              <a:ext uri="{FF2B5EF4-FFF2-40B4-BE49-F238E27FC236}">
                <a16:creationId xmlns:a16="http://schemas.microsoft.com/office/drawing/2014/main" id="{1B02CD03-60E1-D147-A37F-7F5C55CE71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5767" y="1618841"/>
            <a:ext cx="2140393" cy="4332990"/>
          </a:xfrm>
          <a:prstGeom prst="rect">
            <a:avLst/>
          </a:prstGeom>
        </p:spPr>
      </p:pic>
      <p:pic>
        <p:nvPicPr>
          <p:cNvPr id="14" name="그림 13" descr="스크린샷, 휴대폰, 전화이(가) 표시된 사진&#10;&#10;자동 생성된 설명">
            <a:extLst>
              <a:ext uri="{FF2B5EF4-FFF2-40B4-BE49-F238E27FC236}">
                <a16:creationId xmlns:a16="http://schemas.microsoft.com/office/drawing/2014/main" id="{C1CFDFB6-0BA7-C44C-AD39-69BBBE22CF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51811" y="4228571"/>
            <a:ext cx="1089494" cy="2025356"/>
          </a:xfrm>
          <a:prstGeom prst="rect">
            <a:avLst/>
          </a:prstGeom>
        </p:spPr>
      </p:pic>
      <p:pic>
        <p:nvPicPr>
          <p:cNvPr id="15" name="그림 14" descr="스크린샷, 전화, 휴대폰, 모니터이(가) 표시된 사진&#10;&#10;자동 생성된 설명">
            <a:extLst>
              <a:ext uri="{FF2B5EF4-FFF2-40B4-BE49-F238E27FC236}">
                <a16:creationId xmlns:a16="http://schemas.microsoft.com/office/drawing/2014/main" id="{6A07A42B-80BD-AB4F-93E7-9D93B7D1F7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82875" y="1647848"/>
            <a:ext cx="1089494" cy="2031614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7C5A0A4F-0279-8F4E-B809-A4F9C381FBAC}"/>
              </a:ext>
            </a:extLst>
          </p:cNvPr>
          <p:cNvGrpSpPr/>
          <p:nvPr/>
        </p:nvGrpSpPr>
        <p:grpSpPr>
          <a:xfrm>
            <a:off x="9497199" y="1905550"/>
            <a:ext cx="1451834" cy="2792440"/>
            <a:chOff x="8414935" y="749092"/>
            <a:chExt cx="1873459" cy="6104828"/>
          </a:xfrm>
        </p:grpSpPr>
        <p:pic>
          <p:nvPicPr>
            <p:cNvPr id="17" name="그림 16" descr="스크린샷, 휴대폰, 전화, 모니터이(가) 표시된 사진&#10;&#10;자동 생성된 설명">
              <a:extLst>
                <a:ext uri="{FF2B5EF4-FFF2-40B4-BE49-F238E27FC236}">
                  <a16:creationId xmlns:a16="http://schemas.microsoft.com/office/drawing/2014/main" id="{128F8756-3B58-804F-AFE1-1D268D6EBC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b="19399"/>
            <a:stretch/>
          </p:blipFill>
          <p:spPr>
            <a:xfrm>
              <a:off x="8414935" y="749092"/>
              <a:ext cx="1873458" cy="3056890"/>
            </a:xfrm>
            <a:prstGeom prst="rect">
              <a:avLst/>
            </a:prstGeom>
          </p:spPr>
        </p:pic>
        <p:pic>
          <p:nvPicPr>
            <p:cNvPr id="18" name="그림 17" descr="스크린샷, 전화이(가) 표시된 사진&#10;&#10;자동 생성된 설명">
              <a:extLst>
                <a:ext uri="{FF2B5EF4-FFF2-40B4-BE49-F238E27FC236}">
                  <a16:creationId xmlns:a16="http://schemas.microsoft.com/office/drawing/2014/main" id="{2E7DC320-BD07-BE46-90DE-896A7A3A71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t="21004"/>
            <a:stretch/>
          </p:blipFill>
          <p:spPr>
            <a:xfrm>
              <a:off x="8416936" y="3797030"/>
              <a:ext cx="1871458" cy="3056890"/>
            </a:xfrm>
            <a:prstGeom prst="rect">
              <a:avLst/>
            </a:prstGeom>
          </p:spPr>
        </p:pic>
      </p:grp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2EA50BBE-2E8A-1346-A67A-BEB16E1E7EB0}"/>
              </a:ext>
            </a:extLst>
          </p:cNvPr>
          <p:cNvCxnSpPr>
            <a:cxnSpLocks/>
          </p:cNvCxnSpPr>
          <p:nvPr/>
        </p:nvCxnSpPr>
        <p:spPr>
          <a:xfrm flipH="1">
            <a:off x="8183454" y="1590783"/>
            <a:ext cx="12745" cy="5169635"/>
          </a:xfrm>
          <a:prstGeom prst="line">
            <a:avLst/>
          </a:prstGeom>
          <a:ln w="12700"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96E59FE-8214-AF4E-BAD7-A3EB85994F0C}"/>
              </a:ext>
            </a:extLst>
          </p:cNvPr>
          <p:cNvSpPr txBox="1"/>
          <p:nvPr/>
        </p:nvSpPr>
        <p:spPr>
          <a:xfrm>
            <a:off x="393481" y="5538750"/>
            <a:ext cx="1529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>
                <a:solidFill>
                  <a:srgbClr val="0050FF"/>
                </a:solidFill>
              </a:rPr>
              <a:t>&lt;</a:t>
            </a:r>
            <a:r>
              <a:rPr kumimoji="1" lang="ko-KR" altLang="en-US" sz="1200" dirty="0">
                <a:solidFill>
                  <a:srgbClr val="0050FF"/>
                </a:solidFill>
              </a:rPr>
              <a:t>첫 </a:t>
            </a:r>
            <a:r>
              <a:rPr kumimoji="1" lang="ko-KR" altLang="en-US" sz="1200">
                <a:solidFill>
                  <a:srgbClr val="0050FF"/>
                </a:solidFill>
              </a:rPr>
              <a:t>메인화면</a:t>
            </a:r>
            <a:r>
              <a:rPr kumimoji="1" lang="en-US" altLang="ko-KR" sz="1200" dirty="0">
                <a:solidFill>
                  <a:srgbClr val="0050FF"/>
                </a:solidFill>
              </a:rPr>
              <a:t>&gt;</a:t>
            </a:r>
          </a:p>
          <a:p>
            <a:pPr algn="ctr"/>
            <a:r>
              <a:rPr kumimoji="1" lang="en-US" altLang="ko-KR" sz="1200" dirty="0" err="1">
                <a:solidFill>
                  <a:srgbClr val="0050FF"/>
                </a:solidFill>
              </a:rPr>
              <a:t>activity_main.xml</a:t>
            </a:r>
            <a:endParaRPr kumimoji="1" lang="ko-KR" altLang="en-US" sz="1200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38AF678-9673-3840-AAD6-9087DBDFE566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1552529" y="2744566"/>
            <a:ext cx="2125159" cy="165280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BFA8FB6-DB31-1A48-9AE6-E5F0C95006A8}"/>
              </a:ext>
            </a:extLst>
          </p:cNvPr>
          <p:cNvSpPr txBox="1"/>
          <p:nvPr/>
        </p:nvSpPr>
        <p:spPr>
          <a:xfrm>
            <a:off x="2129801" y="1621344"/>
            <a:ext cx="1529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>
                <a:solidFill>
                  <a:srgbClr val="0050FF"/>
                </a:solidFill>
              </a:rPr>
              <a:t>&lt;</a:t>
            </a:r>
            <a:r>
              <a:rPr kumimoji="1" lang="ko-KR" altLang="en-US" sz="1200" dirty="0">
                <a:solidFill>
                  <a:srgbClr val="0050FF"/>
                </a:solidFill>
              </a:rPr>
              <a:t>로그인 화면</a:t>
            </a:r>
            <a:r>
              <a:rPr kumimoji="1" lang="en-US" altLang="ko-KR" sz="1200" dirty="0">
                <a:solidFill>
                  <a:srgbClr val="0050FF"/>
                </a:solidFill>
              </a:rPr>
              <a:t>&gt;</a:t>
            </a:r>
          </a:p>
          <a:p>
            <a:pPr algn="ctr"/>
            <a:r>
              <a:rPr kumimoji="1" lang="en-US" altLang="ko-KR" sz="1200" dirty="0" err="1">
                <a:solidFill>
                  <a:srgbClr val="0050FF"/>
                </a:solidFill>
              </a:rPr>
              <a:t>login.xml</a:t>
            </a:r>
            <a:endParaRPr kumimoji="1" lang="ko-KR" alt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44353F-0FA4-3941-8547-EAEB9ADC44B9}"/>
              </a:ext>
            </a:extLst>
          </p:cNvPr>
          <p:cNvSpPr txBox="1"/>
          <p:nvPr/>
        </p:nvSpPr>
        <p:spPr>
          <a:xfrm>
            <a:off x="2166510" y="4590119"/>
            <a:ext cx="1529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>
                <a:solidFill>
                  <a:srgbClr val="0050FF"/>
                </a:solidFill>
              </a:rPr>
              <a:t>&lt;</a:t>
            </a:r>
            <a:r>
              <a:rPr kumimoji="1" lang="ko-KR" altLang="en-US" sz="1200" dirty="0">
                <a:solidFill>
                  <a:srgbClr val="0050FF"/>
                </a:solidFill>
              </a:rPr>
              <a:t>회원가입 화면</a:t>
            </a:r>
            <a:r>
              <a:rPr kumimoji="1" lang="en-US" altLang="ko-KR" sz="1200" dirty="0">
                <a:solidFill>
                  <a:srgbClr val="0050FF"/>
                </a:solidFill>
              </a:rPr>
              <a:t>&gt;</a:t>
            </a:r>
          </a:p>
          <a:p>
            <a:pPr algn="ctr"/>
            <a:r>
              <a:rPr kumimoji="1" lang="en-US" altLang="ko-KR" sz="1200" dirty="0" err="1">
                <a:solidFill>
                  <a:srgbClr val="0050FF"/>
                </a:solidFill>
              </a:rPr>
              <a:t>signup.xml</a:t>
            </a:r>
            <a:endParaRPr kumimoji="1" lang="ko-KR" altLang="en-US" sz="1200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D359507-47EB-7040-AF1B-626FEAA79E7E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4744175" y="2744566"/>
            <a:ext cx="951592" cy="10407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853713A-81EB-BB46-B7F7-0905EED29F8E}"/>
              </a:ext>
            </a:extLst>
          </p:cNvPr>
          <p:cNvSpPr txBox="1"/>
          <p:nvPr/>
        </p:nvSpPr>
        <p:spPr>
          <a:xfrm>
            <a:off x="5763037" y="5951831"/>
            <a:ext cx="1963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>
                <a:solidFill>
                  <a:srgbClr val="0050FF"/>
                </a:solidFill>
              </a:rPr>
              <a:t>&lt;</a:t>
            </a:r>
            <a:r>
              <a:rPr kumimoji="1" lang="ko-KR" altLang="en-US" sz="1200" dirty="0">
                <a:solidFill>
                  <a:srgbClr val="0050FF"/>
                </a:solidFill>
              </a:rPr>
              <a:t>로그인 후 </a:t>
            </a:r>
            <a:r>
              <a:rPr kumimoji="1" lang="ko-KR" altLang="en-US" sz="1200" dirty="0" err="1">
                <a:solidFill>
                  <a:srgbClr val="0050FF"/>
                </a:solidFill>
              </a:rPr>
              <a:t>메인화면</a:t>
            </a:r>
            <a:r>
              <a:rPr kumimoji="1" lang="en-US" altLang="ko-KR" sz="1200" dirty="0">
                <a:solidFill>
                  <a:srgbClr val="0050FF"/>
                </a:solidFill>
              </a:rPr>
              <a:t>&gt;</a:t>
            </a:r>
          </a:p>
          <a:p>
            <a:pPr algn="ctr"/>
            <a:r>
              <a:rPr kumimoji="1" lang="en-US" altLang="ko-KR" sz="1200" dirty="0" err="1">
                <a:solidFill>
                  <a:srgbClr val="0050FF"/>
                </a:solidFill>
              </a:rPr>
              <a:t>index.xml</a:t>
            </a:r>
            <a:endParaRPr kumimoji="1" lang="ko-KR" altLang="en-US" sz="1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6" name="잉크 25">
                <a:extLst>
                  <a:ext uri="{FF2B5EF4-FFF2-40B4-BE49-F238E27FC236}">
                    <a16:creationId xmlns:a16="http://schemas.microsoft.com/office/drawing/2014/main" id="{B9D6C7F4-8D9F-0045-B855-1CE67110F368}"/>
                  </a:ext>
                </a:extLst>
              </p14:cNvPr>
              <p14:cNvContentPartPr/>
              <p14:nvPr/>
            </p14:nvContentPartPr>
            <p14:xfrm>
              <a:off x="7636489" y="3179495"/>
              <a:ext cx="171000" cy="1217880"/>
            </p14:xfrm>
          </p:contentPart>
        </mc:Choice>
        <mc:Fallback xmlns="">
          <p:pic>
            <p:nvPicPr>
              <p:cNvPr id="26" name="잉크 25">
                <a:extLst>
                  <a:ext uri="{FF2B5EF4-FFF2-40B4-BE49-F238E27FC236}">
                    <a16:creationId xmlns:a16="http://schemas.microsoft.com/office/drawing/2014/main" id="{B9D6C7F4-8D9F-0045-B855-1CE67110F36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632169" y="3175175"/>
                <a:ext cx="179640" cy="1226520"/>
              </a:xfrm>
              <a:prstGeom prst="rect">
                <a:avLst/>
              </a:prstGeom>
            </p:spPr>
          </p:pic>
        </mc:Fallback>
      </mc:AlternateContent>
      <p:cxnSp>
        <p:nvCxnSpPr>
          <p:cNvPr id="27" name="직선 연결선[R] 26">
            <a:extLst>
              <a:ext uri="{FF2B5EF4-FFF2-40B4-BE49-F238E27FC236}">
                <a16:creationId xmlns:a16="http://schemas.microsoft.com/office/drawing/2014/main" id="{ECA4FF33-7A3B-A942-8383-E46C7EBF78DF}"/>
              </a:ext>
            </a:extLst>
          </p:cNvPr>
          <p:cNvCxnSpPr>
            <a:cxnSpLocks/>
          </p:cNvCxnSpPr>
          <p:nvPr/>
        </p:nvCxnSpPr>
        <p:spPr>
          <a:xfrm flipV="1">
            <a:off x="7807489" y="1658022"/>
            <a:ext cx="1220538" cy="151821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3957D569-D384-9147-94D5-101EFC28CD4E}"/>
              </a:ext>
            </a:extLst>
          </p:cNvPr>
          <p:cNvCxnSpPr>
            <a:cxnSpLocks/>
          </p:cNvCxnSpPr>
          <p:nvPr/>
        </p:nvCxnSpPr>
        <p:spPr>
          <a:xfrm>
            <a:off x="7718075" y="4366997"/>
            <a:ext cx="1006877" cy="171408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51B096F-654B-7C4C-BA4E-696893562D5C}"/>
              </a:ext>
            </a:extLst>
          </p:cNvPr>
          <p:cNvSpPr txBox="1"/>
          <p:nvPr/>
        </p:nvSpPr>
        <p:spPr>
          <a:xfrm>
            <a:off x="8108172" y="1618841"/>
            <a:ext cx="1529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>
                <a:solidFill>
                  <a:srgbClr val="0050FF"/>
                </a:solidFill>
              </a:rPr>
              <a:t>&lt;</a:t>
            </a:r>
            <a:r>
              <a:rPr kumimoji="1" lang="ko-KR" altLang="en-US" sz="1200" dirty="0">
                <a:solidFill>
                  <a:srgbClr val="0050FF"/>
                </a:solidFill>
              </a:rPr>
              <a:t>상품정보 화면</a:t>
            </a:r>
            <a:r>
              <a:rPr kumimoji="1" lang="en-US" altLang="ko-KR" sz="1200" dirty="0">
                <a:solidFill>
                  <a:srgbClr val="0050FF"/>
                </a:solidFill>
              </a:rPr>
              <a:t>&gt;</a:t>
            </a:r>
          </a:p>
          <a:p>
            <a:pPr algn="ctr"/>
            <a:r>
              <a:rPr kumimoji="1" lang="en-US" altLang="ko-KR" sz="1200" dirty="0" err="1">
                <a:solidFill>
                  <a:srgbClr val="0050FF"/>
                </a:solidFill>
              </a:rPr>
              <a:t>result.xml</a:t>
            </a:r>
            <a:endParaRPr kumimoji="1" lang="ko-KR" altLang="en-US" sz="1200" dirty="0"/>
          </a:p>
        </p:txBody>
      </p:sp>
      <p:sp>
        <p:nvSpPr>
          <p:cNvPr id="30" name="한쪽 모서리는 잘리고 다른 쪽 모서리는 둥근 사각형 29">
            <a:extLst>
              <a:ext uri="{FF2B5EF4-FFF2-40B4-BE49-F238E27FC236}">
                <a16:creationId xmlns:a16="http://schemas.microsoft.com/office/drawing/2014/main" id="{FFD5F3E4-FAFF-F54B-8E5B-BCF860CE138A}"/>
              </a:ext>
            </a:extLst>
          </p:cNvPr>
          <p:cNvSpPr/>
          <p:nvPr/>
        </p:nvSpPr>
        <p:spPr>
          <a:xfrm>
            <a:off x="8304539" y="6435663"/>
            <a:ext cx="726898" cy="327077"/>
          </a:xfrm>
          <a:prstGeom prst="snipRoundRect">
            <a:avLst/>
          </a:prstGeom>
          <a:solidFill>
            <a:schemeClr val="accent1"/>
          </a:solidFill>
          <a:ln>
            <a:solidFill>
              <a:srgbClr val="8989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file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AE190F0-6A56-1C47-A089-DA62109A2A3A}"/>
              </a:ext>
            </a:extLst>
          </p:cNvPr>
          <p:cNvCxnSpPr>
            <a:cxnSpLocks/>
            <a:stCxn id="30" idx="3"/>
          </p:cNvCxnSpPr>
          <p:nvPr/>
        </p:nvCxnSpPr>
        <p:spPr>
          <a:xfrm flipV="1">
            <a:off x="8667988" y="3570970"/>
            <a:ext cx="954305" cy="2864693"/>
          </a:xfrm>
          <a:prstGeom prst="straightConnector1">
            <a:avLst/>
          </a:prstGeom>
          <a:ln w="22225">
            <a:solidFill>
              <a:srgbClr val="07BC0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자기 디스크 31">
            <a:extLst>
              <a:ext uri="{FF2B5EF4-FFF2-40B4-BE49-F238E27FC236}">
                <a16:creationId xmlns:a16="http://schemas.microsoft.com/office/drawing/2014/main" id="{A11FA9A6-B26B-1F48-9F30-D6E49E845AEB}"/>
              </a:ext>
            </a:extLst>
          </p:cNvPr>
          <p:cNvSpPr/>
          <p:nvPr/>
        </p:nvSpPr>
        <p:spPr>
          <a:xfrm>
            <a:off x="5462499" y="6400441"/>
            <a:ext cx="1089890" cy="397525"/>
          </a:xfrm>
          <a:prstGeom prst="flowChartMagneticDisk">
            <a:avLst/>
          </a:prstGeom>
          <a:solidFill>
            <a:srgbClr val="A5A5A5"/>
          </a:solidFill>
          <a:ln>
            <a:solidFill>
              <a:srgbClr val="8989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DB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86C8DD4-CFA3-B148-AB09-8220ABDDAB84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1469438" y="4623995"/>
            <a:ext cx="2202744" cy="49747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꺾인 연결선[E] 33">
            <a:extLst>
              <a:ext uri="{FF2B5EF4-FFF2-40B4-BE49-F238E27FC236}">
                <a16:creationId xmlns:a16="http://schemas.microsoft.com/office/drawing/2014/main" id="{FAB63724-A411-D642-8A39-317ED678DD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300464" y="5532283"/>
            <a:ext cx="1144787" cy="989051"/>
          </a:xfrm>
          <a:prstGeom prst="bentConnector3">
            <a:avLst>
              <a:gd name="adj1" fmla="val 100356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꺾인 연결선[E] 34">
            <a:extLst>
              <a:ext uri="{FF2B5EF4-FFF2-40B4-BE49-F238E27FC236}">
                <a16:creationId xmlns:a16="http://schemas.microsoft.com/office/drawing/2014/main" id="{9B9727A0-D320-AF47-B90C-F545C3E58A12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01705" y="4086535"/>
            <a:ext cx="4035729" cy="1312036"/>
          </a:xfrm>
          <a:prstGeom prst="bentConnector3">
            <a:avLst>
              <a:gd name="adj1" fmla="val 5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꺾인 연결선[E] 36">
            <a:extLst>
              <a:ext uri="{FF2B5EF4-FFF2-40B4-BE49-F238E27FC236}">
                <a16:creationId xmlns:a16="http://schemas.microsoft.com/office/drawing/2014/main" id="{71B75730-9A20-FA4E-BDD6-61BDFCC66E12}"/>
              </a:ext>
            </a:extLst>
          </p:cNvPr>
          <p:cNvCxnSpPr>
            <a:cxnSpLocks/>
          </p:cNvCxnSpPr>
          <p:nvPr/>
        </p:nvCxnSpPr>
        <p:spPr>
          <a:xfrm rot="16200000" flipV="1">
            <a:off x="4411933" y="5558427"/>
            <a:ext cx="1045954" cy="862484"/>
          </a:xfrm>
          <a:prstGeom prst="bentConnector3">
            <a:avLst>
              <a:gd name="adj1" fmla="val -363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꺾인 연결선[E] 37">
            <a:extLst>
              <a:ext uri="{FF2B5EF4-FFF2-40B4-BE49-F238E27FC236}">
                <a16:creationId xmlns:a16="http://schemas.microsoft.com/office/drawing/2014/main" id="{266012A3-E9E6-FB41-BC54-62C29D9B66F8}"/>
              </a:ext>
            </a:extLst>
          </p:cNvPr>
          <p:cNvCxnSpPr>
            <a:cxnSpLocks/>
          </p:cNvCxnSpPr>
          <p:nvPr/>
        </p:nvCxnSpPr>
        <p:spPr>
          <a:xfrm rot="16200000" flipH="1">
            <a:off x="2874360" y="4152965"/>
            <a:ext cx="3934534" cy="1117733"/>
          </a:xfrm>
          <a:prstGeom prst="bentConnector3">
            <a:avLst>
              <a:gd name="adj1" fmla="val 100017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꺾인 연결선[E] 93">
            <a:extLst>
              <a:ext uri="{FF2B5EF4-FFF2-40B4-BE49-F238E27FC236}">
                <a16:creationId xmlns:a16="http://schemas.microsoft.com/office/drawing/2014/main" id="{3BB660E4-ACE3-5C41-BFE6-A6B3F65C3698}"/>
              </a:ext>
            </a:extLst>
          </p:cNvPr>
          <p:cNvCxnSpPr>
            <a:cxnSpLocks/>
            <a:stCxn id="12" idx="2"/>
            <a:endCxn id="20" idx="0"/>
          </p:cNvCxnSpPr>
          <p:nvPr/>
        </p:nvCxnSpPr>
        <p:spPr>
          <a:xfrm rot="5400000" flipH="1">
            <a:off x="2340547" y="4356658"/>
            <a:ext cx="702873" cy="3067058"/>
          </a:xfrm>
          <a:prstGeom prst="bentConnector5">
            <a:avLst>
              <a:gd name="adj1" fmla="val -32524"/>
              <a:gd name="adj2" fmla="val 46550"/>
              <a:gd name="adj3" fmla="val -32923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840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AF2C3BB-C800-3F43-ADF0-43F3FA6CF3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428806"/>
              </p:ext>
            </p:extLst>
          </p:nvPr>
        </p:nvGraphicFramePr>
        <p:xfrm>
          <a:off x="0" y="0"/>
          <a:ext cx="12192000" cy="14895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7574">
                  <a:extLst>
                    <a:ext uri="{9D8B030D-6E8A-4147-A177-3AD203B41FA5}">
                      <a16:colId xmlns:a16="http://schemas.microsoft.com/office/drawing/2014/main" val="1534225854"/>
                    </a:ext>
                  </a:extLst>
                </a:gridCol>
                <a:gridCol w="2456426">
                  <a:extLst>
                    <a:ext uri="{9D8B030D-6E8A-4147-A177-3AD203B41FA5}">
                      <a16:colId xmlns:a16="http://schemas.microsoft.com/office/drawing/2014/main" val="3964474666"/>
                    </a:ext>
                  </a:extLst>
                </a:gridCol>
                <a:gridCol w="1245419">
                  <a:extLst>
                    <a:ext uri="{9D8B030D-6E8A-4147-A177-3AD203B41FA5}">
                      <a16:colId xmlns:a16="http://schemas.microsoft.com/office/drawing/2014/main" val="563896499"/>
                    </a:ext>
                  </a:extLst>
                </a:gridCol>
                <a:gridCol w="2300749">
                  <a:extLst>
                    <a:ext uri="{9D8B030D-6E8A-4147-A177-3AD203B41FA5}">
                      <a16:colId xmlns:a16="http://schemas.microsoft.com/office/drawing/2014/main" val="3803174096"/>
                    </a:ext>
                  </a:extLst>
                </a:gridCol>
                <a:gridCol w="1017638">
                  <a:extLst>
                    <a:ext uri="{9D8B030D-6E8A-4147-A177-3AD203B41FA5}">
                      <a16:colId xmlns:a16="http://schemas.microsoft.com/office/drawing/2014/main" val="69677706"/>
                    </a:ext>
                  </a:extLst>
                </a:gridCol>
                <a:gridCol w="3564194">
                  <a:extLst>
                    <a:ext uri="{9D8B030D-6E8A-4147-A177-3AD203B41FA5}">
                      <a16:colId xmlns:a16="http://schemas.microsoft.com/office/drawing/2014/main" val="843194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화면번호</a:t>
                      </a:r>
                      <a:endParaRPr lang="ko-KR" alt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D-3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855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프로젝트명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학사관리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시스템명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화면명</a:t>
                      </a:r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Presentation Layer </a:t>
                      </a:r>
                      <a:br>
                        <a:rPr lang="en-US" altLang="ko-KR" dirty="0"/>
                      </a:br>
                      <a:r>
                        <a:rPr lang="en-US" altLang="ko-KR" dirty="0"/>
                        <a:t>Task Flow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62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2019.11.16(</a:t>
                      </a:r>
                      <a:r>
                        <a:rPr lang="ko-KR" altLang="en-US" dirty="0"/>
                        <a:t>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송유진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6755351"/>
                  </a:ext>
                </a:extLst>
              </a:tr>
              <a:tr h="37706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내용요약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주문처리의</a:t>
                      </a:r>
                      <a:r>
                        <a:rPr lang="ko-KR" altLang="en-US" dirty="0"/>
                        <a:t> 전체적인 흐름 파악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357646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5BCE6723-3734-944C-8D80-626084CB94B0}"/>
              </a:ext>
            </a:extLst>
          </p:cNvPr>
          <p:cNvGrpSpPr/>
          <p:nvPr/>
        </p:nvGrpSpPr>
        <p:grpSpPr>
          <a:xfrm>
            <a:off x="9122990" y="1557033"/>
            <a:ext cx="3000569" cy="1002537"/>
            <a:chOff x="7517123" y="309885"/>
            <a:chExt cx="4455259" cy="1303664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E2BF7A-D33E-8246-AF56-DFF0335B1D87}"/>
                </a:ext>
              </a:extLst>
            </p:cNvPr>
            <p:cNvSpPr/>
            <p:nvPr/>
          </p:nvSpPr>
          <p:spPr>
            <a:xfrm>
              <a:off x="7517123" y="309885"/>
              <a:ext cx="4455259" cy="1303664"/>
            </a:xfrm>
            <a:prstGeom prst="rect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6BA5DEE-4C13-FB48-80DE-65349FB1E26B}"/>
                </a:ext>
              </a:extLst>
            </p:cNvPr>
            <p:cNvSpPr/>
            <p:nvPr/>
          </p:nvSpPr>
          <p:spPr>
            <a:xfrm>
              <a:off x="7624030" y="732103"/>
              <a:ext cx="735497" cy="459226"/>
            </a:xfrm>
            <a:prstGeom prst="ellipse">
              <a:avLst/>
            </a:prstGeom>
            <a:solidFill>
              <a:srgbClr val="E49173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ko-KR" sz="800" dirty="0">
                <a:solidFill>
                  <a:schemeClr val="tx1"/>
                </a:solidFill>
              </a:endParaRPr>
            </a:p>
          </p:txBody>
        </p:sp>
        <p:sp>
          <p:nvSpPr>
            <p:cNvPr id="9" name="모서리가 둥근 직사각형 8">
              <a:extLst>
                <a:ext uri="{FF2B5EF4-FFF2-40B4-BE49-F238E27FC236}">
                  <a16:creationId xmlns:a16="http://schemas.microsoft.com/office/drawing/2014/main" id="{9C98255B-C15F-CD49-A4A3-46C5D4D656C8}"/>
                </a:ext>
              </a:extLst>
            </p:cNvPr>
            <p:cNvSpPr/>
            <p:nvPr/>
          </p:nvSpPr>
          <p:spPr>
            <a:xfrm>
              <a:off x="8525021" y="732103"/>
              <a:ext cx="847929" cy="45922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>
                  <a:solidFill>
                    <a:schemeClr val="tx1"/>
                  </a:solidFill>
                </a:rPr>
                <a:t>Page</a:t>
              </a:r>
              <a:endParaRPr kumimoji="1" lang="ko-KR" alt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10" name="판단 9">
              <a:extLst>
                <a:ext uri="{FF2B5EF4-FFF2-40B4-BE49-F238E27FC236}">
                  <a16:creationId xmlns:a16="http://schemas.microsoft.com/office/drawing/2014/main" id="{BE3C8DB7-251A-2444-8B6C-F8B78E4DFE23}"/>
                </a:ext>
              </a:extLst>
            </p:cNvPr>
            <p:cNvSpPr/>
            <p:nvPr/>
          </p:nvSpPr>
          <p:spPr>
            <a:xfrm>
              <a:off x="9526798" y="732102"/>
              <a:ext cx="1390767" cy="459226"/>
            </a:xfrm>
            <a:prstGeom prst="flowChartDecision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D2F4C743-F314-464C-8313-80EF826D25FC}"/>
                </a:ext>
              </a:extLst>
            </p:cNvPr>
            <p:cNvSpPr/>
            <p:nvPr/>
          </p:nvSpPr>
          <p:spPr>
            <a:xfrm>
              <a:off x="10990607" y="763995"/>
              <a:ext cx="908733" cy="369332"/>
            </a:xfrm>
            <a:prstGeom prst="roundRect">
              <a:avLst>
                <a:gd name="adj" fmla="val 50000"/>
              </a:avLst>
            </a:prstGeom>
            <a:solidFill>
              <a:srgbClr val="FF3529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id="{FAAC6351-71CA-9340-8A01-275C0DB5A97D}"/>
              </a:ext>
            </a:extLst>
          </p:cNvPr>
          <p:cNvSpPr/>
          <p:nvPr/>
        </p:nvSpPr>
        <p:spPr>
          <a:xfrm>
            <a:off x="273852" y="1634075"/>
            <a:ext cx="735496" cy="459226"/>
          </a:xfrm>
          <a:prstGeom prst="ellipse">
            <a:avLst/>
          </a:prstGeom>
          <a:solidFill>
            <a:srgbClr val="E49173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>
                <a:solidFill>
                  <a:schemeClr val="tx1"/>
                </a:solidFill>
              </a:rPr>
              <a:t>Start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53F2986D-94AD-F249-BC55-2A93C25A142A}"/>
              </a:ext>
            </a:extLst>
          </p:cNvPr>
          <p:cNvSpPr/>
          <p:nvPr/>
        </p:nvSpPr>
        <p:spPr>
          <a:xfrm>
            <a:off x="1571909" y="1650861"/>
            <a:ext cx="1052256" cy="45517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 err="1">
                <a:solidFill>
                  <a:schemeClr val="tx1"/>
                </a:solidFill>
              </a:rPr>
              <a:t>activity_main.xml</a:t>
            </a:r>
            <a:r>
              <a:rPr kumimoji="1" lang="en-US" altLang="ko-KR" sz="1000" dirty="0">
                <a:solidFill>
                  <a:schemeClr val="tx1"/>
                </a:solidFill>
              </a:rPr>
              <a:t> (</a:t>
            </a:r>
            <a:r>
              <a:rPr kumimoji="1" lang="ko-KR" altLang="en-US" sz="1000" dirty="0" err="1">
                <a:solidFill>
                  <a:schemeClr val="tx1"/>
                </a:solidFill>
              </a:rPr>
              <a:t>시작화면</a:t>
            </a:r>
            <a:r>
              <a:rPr kumimoji="1" lang="en-US" altLang="ko-KR" sz="1000" dirty="0">
                <a:solidFill>
                  <a:schemeClr val="tx1"/>
                </a:solidFill>
              </a:rPr>
              <a:t>)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60FD6A6-D75D-8846-B319-2CBE8492496F}"/>
              </a:ext>
            </a:extLst>
          </p:cNvPr>
          <p:cNvCxnSpPr>
            <a:cxnSpLocks/>
          </p:cNvCxnSpPr>
          <p:nvPr/>
        </p:nvCxnSpPr>
        <p:spPr>
          <a:xfrm flipV="1">
            <a:off x="1097038" y="1874396"/>
            <a:ext cx="443824" cy="4052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판단 15">
            <a:extLst>
              <a:ext uri="{FF2B5EF4-FFF2-40B4-BE49-F238E27FC236}">
                <a16:creationId xmlns:a16="http://schemas.microsoft.com/office/drawing/2014/main" id="{0E266256-3740-C340-9E24-22E0C530DCC0}"/>
              </a:ext>
            </a:extLst>
          </p:cNvPr>
          <p:cNvSpPr/>
          <p:nvPr/>
        </p:nvSpPr>
        <p:spPr>
          <a:xfrm>
            <a:off x="3181394" y="1650861"/>
            <a:ext cx="1390767" cy="459226"/>
          </a:xfrm>
          <a:prstGeom prst="flowChartDecisi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</a:rPr>
              <a:t>회원인가</a:t>
            </a:r>
            <a:r>
              <a:rPr kumimoji="1" lang="en-US" altLang="ko-KR" sz="1000" dirty="0">
                <a:solidFill>
                  <a:schemeClr val="tx1"/>
                </a:solidFill>
              </a:rPr>
              <a:t>?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935249A-50CF-5D47-8F7D-ABCA9EB72B01}"/>
              </a:ext>
            </a:extLst>
          </p:cNvPr>
          <p:cNvSpPr/>
          <p:nvPr/>
        </p:nvSpPr>
        <p:spPr>
          <a:xfrm>
            <a:off x="3592559" y="2512189"/>
            <a:ext cx="523524" cy="459226"/>
          </a:xfrm>
          <a:prstGeom prst="ellipse">
            <a:avLst/>
          </a:prstGeom>
          <a:solidFill>
            <a:srgbClr val="C8A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>
                <a:solidFill>
                  <a:schemeClr val="tx1"/>
                </a:solidFill>
              </a:rPr>
              <a:t>No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D9D524B-A360-3240-A74D-52784B9FE864}"/>
              </a:ext>
            </a:extLst>
          </p:cNvPr>
          <p:cNvSpPr/>
          <p:nvPr/>
        </p:nvSpPr>
        <p:spPr>
          <a:xfrm>
            <a:off x="4897445" y="1650861"/>
            <a:ext cx="523524" cy="459226"/>
          </a:xfrm>
          <a:prstGeom prst="ellipse">
            <a:avLst/>
          </a:prstGeom>
          <a:solidFill>
            <a:srgbClr val="7CD1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50" dirty="0">
                <a:solidFill>
                  <a:schemeClr val="tx1"/>
                </a:solidFill>
              </a:rPr>
              <a:t>Yes</a:t>
            </a:r>
            <a:endParaRPr kumimoji="1" lang="ko-KR" altLang="en-US" sz="950" dirty="0">
              <a:solidFill>
                <a:schemeClr val="tx1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F65ADAF-9544-9348-9D6C-1C80CB0728B1}"/>
              </a:ext>
            </a:extLst>
          </p:cNvPr>
          <p:cNvCxnSpPr>
            <a:cxnSpLocks/>
          </p:cNvCxnSpPr>
          <p:nvPr/>
        </p:nvCxnSpPr>
        <p:spPr>
          <a:xfrm flipV="1">
            <a:off x="2697372" y="1874396"/>
            <a:ext cx="443824" cy="4052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4E850D3F-7605-B94A-8B6C-1E7EE5389E5F}"/>
              </a:ext>
            </a:extLst>
          </p:cNvPr>
          <p:cNvCxnSpPr>
            <a:cxnSpLocks/>
          </p:cNvCxnSpPr>
          <p:nvPr/>
        </p:nvCxnSpPr>
        <p:spPr>
          <a:xfrm>
            <a:off x="4635956" y="1878448"/>
            <a:ext cx="211794" cy="2026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F3D975E-2345-A342-B1FF-BEE03724F34E}"/>
              </a:ext>
            </a:extLst>
          </p:cNvPr>
          <p:cNvCxnSpPr>
            <a:cxnSpLocks/>
          </p:cNvCxnSpPr>
          <p:nvPr/>
        </p:nvCxnSpPr>
        <p:spPr>
          <a:xfrm>
            <a:off x="3854321" y="2185433"/>
            <a:ext cx="0" cy="268591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모서리가 둥근 직사각형 21">
            <a:extLst>
              <a:ext uri="{FF2B5EF4-FFF2-40B4-BE49-F238E27FC236}">
                <a16:creationId xmlns:a16="http://schemas.microsoft.com/office/drawing/2014/main" id="{A8FE3B32-791A-1B49-B030-EDE82FF1E886}"/>
              </a:ext>
            </a:extLst>
          </p:cNvPr>
          <p:cNvSpPr/>
          <p:nvPr/>
        </p:nvSpPr>
        <p:spPr>
          <a:xfrm>
            <a:off x="5746253" y="1646809"/>
            <a:ext cx="1052256" cy="45517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 err="1">
                <a:solidFill>
                  <a:schemeClr val="tx1"/>
                </a:solidFill>
              </a:rPr>
              <a:t>login.xml</a:t>
            </a:r>
            <a:br>
              <a:rPr kumimoji="1" lang="en-US" altLang="ko-KR" sz="1000" dirty="0">
                <a:solidFill>
                  <a:schemeClr val="tx1"/>
                </a:solidFill>
              </a:rPr>
            </a:br>
            <a:r>
              <a:rPr kumimoji="1" lang="en-US" altLang="ko-KR" sz="1000" dirty="0">
                <a:solidFill>
                  <a:schemeClr val="tx1"/>
                </a:solidFill>
              </a:rPr>
              <a:t>(</a:t>
            </a:r>
            <a:r>
              <a:rPr kumimoji="1" lang="ko-KR" altLang="en-US" sz="1000" dirty="0" err="1">
                <a:solidFill>
                  <a:schemeClr val="tx1"/>
                </a:solidFill>
              </a:rPr>
              <a:t>로그인화면</a:t>
            </a:r>
            <a:r>
              <a:rPr kumimoji="1" lang="en-US" altLang="ko-KR" sz="1000" dirty="0">
                <a:solidFill>
                  <a:schemeClr val="tx1"/>
                </a:solidFill>
              </a:rPr>
              <a:t>)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3" name="자기 디스크 22">
            <a:extLst>
              <a:ext uri="{FF2B5EF4-FFF2-40B4-BE49-F238E27FC236}">
                <a16:creationId xmlns:a16="http://schemas.microsoft.com/office/drawing/2014/main" id="{4047125A-2F33-F94D-87D1-91AF40E98EDC}"/>
              </a:ext>
            </a:extLst>
          </p:cNvPr>
          <p:cNvSpPr/>
          <p:nvPr/>
        </p:nvSpPr>
        <p:spPr>
          <a:xfrm>
            <a:off x="4664019" y="6429229"/>
            <a:ext cx="1089890" cy="397525"/>
          </a:xfrm>
          <a:prstGeom prst="flowChartMagneticDisk">
            <a:avLst/>
          </a:prstGeom>
          <a:solidFill>
            <a:srgbClr val="A5A5A5"/>
          </a:solidFill>
          <a:ln>
            <a:solidFill>
              <a:srgbClr val="8989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DB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A5575FBA-F139-1443-8443-CCD5218A8457}"/>
              </a:ext>
            </a:extLst>
          </p:cNvPr>
          <p:cNvSpPr/>
          <p:nvPr/>
        </p:nvSpPr>
        <p:spPr>
          <a:xfrm>
            <a:off x="3328193" y="3398687"/>
            <a:ext cx="1052256" cy="45517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 err="1">
                <a:solidFill>
                  <a:schemeClr val="tx1"/>
                </a:solidFill>
              </a:rPr>
              <a:t>signup.xml</a:t>
            </a:r>
            <a:br>
              <a:rPr kumimoji="1" lang="en-US" altLang="ko-KR" sz="1000" dirty="0">
                <a:solidFill>
                  <a:schemeClr val="tx1"/>
                </a:solidFill>
              </a:rPr>
            </a:br>
            <a:r>
              <a:rPr kumimoji="1" lang="en-US" altLang="ko-KR" sz="1000" dirty="0">
                <a:solidFill>
                  <a:schemeClr val="tx1"/>
                </a:solidFill>
              </a:rPr>
              <a:t>(</a:t>
            </a:r>
            <a:r>
              <a:rPr kumimoji="1" lang="ko-KR" altLang="en-US" sz="1000" dirty="0">
                <a:solidFill>
                  <a:schemeClr val="tx1"/>
                </a:solidFill>
              </a:rPr>
              <a:t>회원가입화면</a:t>
            </a:r>
            <a:r>
              <a:rPr kumimoji="1" lang="en-US" altLang="ko-KR" sz="1000" dirty="0">
                <a:solidFill>
                  <a:schemeClr val="tx1"/>
                </a:solidFill>
              </a:rPr>
              <a:t>)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25" name="꺾인 연결선[E] 24">
            <a:extLst>
              <a:ext uri="{FF2B5EF4-FFF2-40B4-BE49-F238E27FC236}">
                <a16:creationId xmlns:a16="http://schemas.microsoft.com/office/drawing/2014/main" id="{AEABD919-F7B3-024C-B589-C148A9903188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27536" y="5731939"/>
            <a:ext cx="1025796" cy="772228"/>
          </a:xfrm>
          <a:prstGeom prst="bentConnector3">
            <a:avLst>
              <a:gd name="adj1" fmla="val 99415"/>
            </a:avLst>
          </a:prstGeom>
          <a:ln w="22225">
            <a:solidFill>
              <a:srgbClr val="0029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[E] 25">
            <a:extLst>
              <a:ext uri="{FF2B5EF4-FFF2-40B4-BE49-F238E27FC236}">
                <a16:creationId xmlns:a16="http://schemas.microsoft.com/office/drawing/2014/main" id="{1B286AE9-8E97-D248-BEDA-1C996B45E43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628446" y="5055374"/>
            <a:ext cx="2774131" cy="371107"/>
          </a:xfrm>
          <a:prstGeom prst="bentConnector3">
            <a:avLst>
              <a:gd name="adj1" fmla="val 199"/>
            </a:avLst>
          </a:prstGeom>
          <a:ln w="22225">
            <a:solidFill>
              <a:srgbClr val="0029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B5BF536E-141D-5746-8451-B2CCFEB1D3C2}"/>
              </a:ext>
            </a:extLst>
          </p:cNvPr>
          <p:cNvCxnSpPr>
            <a:cxnSpLocks/>
          </p:cNvCxnSpPr>
          <p:nvPr/>
        </p:nvCxnSpPr>
        <p:spPr>
          <a:xfrm>
            <a:off x="5484235" y="1874396"/>
            <a:ext cx="211794" cy="2026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3CA08FDA-BDD8-8745-88CE-9EDE3147D820}"/>
              </a:ext>
            </a:extLst>
          </p:cNvPr>
          <p:cNvCxnSpPr>
            <a:cxnSpLocks/>
          </p:cNvCxnSpPr>
          <p:nvPr/>
        </p:nvCxnSpPr>
        <p:spPr>
          <a:xfrm>
            <a:off x="3854321" y="3050434"/>
            <a:ext cx="0" cy="268591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판단 28">
            <a:extLst>
              <a:ext uri="{FF2B5EF4-FFF2-40B4-BE49-F238E27FC236}">
                <a16:creationId xmlns:a16="http://schemas.microsoft.com/office/drawing/2014/main" id="{56B180F2-FE1D-1448-8B6F-BF23C3ECDA66}"/>
              </a:ext>
            </a:extLst>
          </p:cNvPr>
          <p:cNvSpPr/>
          <p:nvPr/>
        </p:nvSpPr>
        <p:spPr>
          <a:xfrm>
            <a:off x="5607117" y="2480140"/>
            <a:ext cx="1390767" cy="459226"/>
          </a:xfrm>
          <a:prstGeom prst="flowChartDecisi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</a:rPr>
              <a:t>로그인 성공</a:t>
            </a:r>
            <a:r>
              <a:rPr kumimoji="1" lang="en-US" altLang="ko-KR" sz="1000" dirty="0">
                <a:solidFill>
                  <a:schemeClr val="tx1"/>
                </a:solidFill>
              </a:rPr>
              <a:t>?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0" name="판단 29">
            <a:extLst>
              <a:ext uri="{FF2B5EF4-FFF2-40B4-BE49-F238E27FC236}">
                <a16:creationId xmlns:a16="http://schemas.microsoft.com/office/drawing/2014/main" id="{4BA5923C-F828-0F46-8D3C-3A8C31F11EA9}"/>
              </a:ext>
            </a:extLst>
          </p:cNvPr>
          <p:cNvSpPr/>
          <p:nvPr/>
        </p:nvSpPr>
        <p:spPr>
          <a:xfrm>
            <a:off x="3158937" y="4226676"/>
            <a:ext cx="1390767" cy="459226"/>
          </a:xfrm>
          <a:prstGeom prst="flowChartDecisi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</a:rPr>
              <a:t>회원가입 성공</a:t>
            </a:r>
            <a:r>
              <a:rPr kumimoji="1" lang="en-US" altLang="ko-KR" sz="1000" dirty="0">
                <a:solidFill>
                  <a:schemeClr val="tx1"/>
                </a:solidFill>
              </a:rPr>
              <a:t>?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7B7B1EB-1DF5-4C4F-B19F-EF6DD8C4FFDE}"/>
              </a:ext>
            </a:extLst>
          </p:cNvPr>
          <p:cNvSpPr/>
          <p:nvPr/>
        </p:nvSpPr>
        <p:spPr>
          <a:xfrm>
            <a:off x="3592558" y="5081811"/>
            <a:ext cx="523524" cy="459226"/>
          </a:xfrm>
          <a:prstGeom prst="ellipse">
            <a:avLst/>
          </a:prstGeom>
          <a:solidFill>
            <a:srgbClr val="7CD1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50" dirty="0">
                <a:solidFill>
                  <a:schemeClr val="tx1"/>
                </a:solidFill>
              </a:rPr>
              <a:t>Yes</a:t>
            </a:r>
            <a:endParaRPr kumimoji="1" lang="ko-KR" altLang="en-US" sz="950" dirty="0">
              <a:solidFill>
                <a:schemeClr val="tx1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85EDD02D-EC43-8746-AC34-758033E2C488}"/>
              </a:ext>
            </a:extLst>
          </p:cNvPr>
          <p:cNvSpPr/>
          <p:nvPr/>
        </p:nvSpPr>
        <p:spPr>
          <a:xfrm>
            <a:off x="6023753" y="3318491"/>
            <a:ext cx="523524" cy="459226"/>
          </a:xfrm>
          <a:prstGeom prst="ellipse">
            <a:avLst/>
          </a:prstGeom>
          <a:solidFill>
            <a:srgbClr val="7CD1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50" dirty="0">
                <a:solidFill>
                  <a:schemeClr val="tx1"/>
                </a:solidFill>
              </a:rPr>
              <a:t>Yes</a:t>
            </a:r>
            <a:endParaRPr kumimoji="1" lang="ko-KR" altLang="en-US" sz="950" dirty="0">
              <a:solidFill>
                <a:schemeClr val="tx1"/>
              </a:solidFill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0C68AF4-609E-2E4D-BAB6-A72937DCCA12}"/>
              </a:ext>
            </a:extLst>
          </p:cNvPr>
          <p:cNvCxnSpPr>
            <a:cxnSpLocks/>
          </p:cNvCxnSpPr>
          <p:nvPr/>
        </p:nvCxnSpPr>
        <p:spPr>
          <a:xfrm>
            <a:off x="3854320" y="3908390"/>
            <a:ext cx="0" cy="268591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16195944-2B97-454B-8903-586C40A67FCF}"/>
              </a:ext>
            </a:extLst>
          </p:cNvPr>
          <p:cNvCxnSpPr>
            <a:cxnSpLocks/>
          </p:cNvCxnSpPr>
          <p:nvPr/>
        </p:nvCxnSpPr>
        <p:spPr>
          <a:xfrm>
            <a:off x="3858118" y="4770561"/>
            <a:ext cx="0" cy="268591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0D84CB06-88B2-214E-BB08-7AF6C3234DF7}"/>
              </a:ext>
            </a:extLst>
          </p:cNvPr>
          <p:cNvCxnSpPr>
            <a:cxnSpLocks/>
          </p:cNvCxnSpPr>
          <p:nvPr/>
        </p:nvCxnSpPr>
        <p:spPr>
          <a:xfrm>
            <a:off x="6299408" y="2175493"/>
            <a:ext cx="0" cy="268591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421705B-296B-8C40-9DB4-A6651BD4B328}"/>
              </a:ext>
            </a:extLst>
          </p:cNvPr>
          <p:cNvCxnSpPr>
            <a:cxnSpLocks/>
          </p:cNvCxnSpPr>
          <p:nvPr/>
        </p:nvCxnSpPr>
        <p:spPr>
          <a:xfrm>
            <a:off x="6299408" y="3012450"/>
            <a:ext cx="0" cy="268591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AE0848D4-8D57-E64F-AB0D-BFDE629BB517}"/>
              </a:ext>
            </a:extLst>
          </p:cNvPr>
          <p:cNvSpPr/>
          <p:nvPr/>
        </p:nvSpPr>
        <p:spPr>
          <a:xfrm>
            <a:off x="6587865" y="5039152"/>
            <a:ext cx="1052256" cy="45517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 err="1">
                <a:solidFill>
                  <a:schemeClr val="tx1"/>
                </a:solidFill>
              </a:rPr>
              <a:t>index.xml</a:t>
            </a:r>
            <a:br>
              <a:rPr kumimoji="1" lang="en-US" altLang="ko-KR" sz="1000" dirty="0">
                <a:solidFill>
                  <a:schemeClr val="tx1"/>
                </a:solidFill>
              </a:rPr>
            </a:br>
            <a:r>
              <a:rPr kumimoji="1" lang="en-US" altLang="ko-KR" sz="1000" dirty="0">
                <a:solidFill>
                  <a:schemeClr val="tx1"/>
                </a:solidFill>
              </a:rPr>
              <a:t>(</a:t>
            </a:r>
            <a:r>
              <a:rPr kumimoji="1" lang="ko-KR" altLang="en-US" sz="1000" dirty="0" err="1">
                <a:solidFill>
                  <a:schemeClr val="tx1"/>
                </a:solidFill>
              </a:rPr>
              <a:t>메인화면</a:t>
            </a:r>
            <a:r>
              <a:rPr kumimoji="1" lang="en-US" altLang="ko-KR" sz="1000" dirty="0">
                <a:solidFill>
                  <a:schemeClr val="tx1"/>
                </a:solidFill>
              </a:rPr>
              <a:t>)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38" name="꺾인 연결선[E] 37">
            <a:extLst>
              <a:ext uri="{FF2B5EF4-FFF2-40B4-BE49-F238E27FC236}">
                <a16:creationId xmlns:a16="http://schemas.microsoft.com/office/drawing/2014/main" id="{BE840A6A-8E60-A04F-B20F-E0B230BE52F1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217" y="4005071"/>
            <a:ext cx="1145105" cy="806723"/>
          </a:xfrm>
          <a:prstGeom prst="bentConnector3">
            <a:avLst>
              <a:gd name="adj1" fmla="val 50000"/>
            </a:avLst>
          </a:prstGeom>
          <a:ln w="22225">
            <a:solidFill>
              <a:srgbClr val="8989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89062189-011D-CF4C-935C-8CB1C6AE9F97}"/>
              </a:ext>
            </a:extLst>
          </p:cNvPr>
          <p:cNvSpPr/>
          <p:nvPr/>
        </p:nvSpPr>
        <p:spPr>
          <a:xfrm>
            <a:off x="8185769" y="5064664"/>
            <a:ext cx="1052256" cy="412253"/>
          </a:xfrm>
          <a:prstGeom prst="roundRect">
            <a:avLst>
              <a:gd name="adj" fmla="val 50000"/>
            </a:avLst>
          </a:prstGeom>
          <a:solidFill>
            <a:srgbClr val="FF3529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</a:rPr>
              <a:t>원하는 상품 </a:t>
            </a:r>
            <a:r>
              <a:rPr kumimoji="1" lang="en-US" altLang="ko-KR" sz="1000" dirty="0">
                <a:solidFill>
                  <a:schemeClr val="tx1"/>
                </a:solidFill>
              </a:rPr>
              <a:t>click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707261F-FCA7-D848-82A2-80968DBA717D}"/>
              </a:ext>
            </a:extLst>
          </p:cNvPr>
          <p:cNvCxnSpPr>
            <a:cxnSpLocks/>
          </p:cNvCxnSpPr>
          <p:nvPr/>
        </p:nvCxnSpPr>
        <p:spPr>
          <a:xfrm flipV="1">
            <a:off x="7708906" y="5266739"/>
            <a:ext cx="443824" cy="4052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A4289F7D-2357-1942-92C8-0E5500ACC89B}"/>
              </a:ext>
            </a:extLst>
          </p:cNvPr>
          <p:cNvCxnSpPr>
            <a:cxnSpLocks/>
          </p:cNvCxnSpPr>
          <p:nvPr/>
        </p:nvCxnSpPr>
        <p:spPr>
          <a:xfrm flipV="1">
            <a:off x="9299686" y="5262687"/>
            <a:ext cx="443824" cy="4052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모서리가 둥근 직사각형 42">
            <a:extLst>
              <a:ext uri="{FF2B5EF4-FFF2-40B4-BE49-F238E27FC236}">
                <a16:creationId xmlns:a16="http://schemas.microsoft.com/office/drawing/2014/main" id="{6E6CC3A3-D7C3-DE47-87E9-394752B062F5}"/>
              </a:ext>
            </a:extLst>
          </p:cNvPr>
          <p:cNvSpPr/>
          <p:nvPr/>
        </p:nvSpPr>
        <p:spPr>
          <a:xfrm>
            <a:off x="9780929" y="5013340"/>
            <a:ext cx="1052256" cy="45517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 err="1">
                <a:solidFill>
                  <a:schemeClr val="tx1"/>
                </a:solidFill>
              </a:rPr>
              <a:t>result.xml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2095B13-BE16-7244-9AE4-22C0E8C7B5ED}"/>
              </a:ext>
            </a:extLst>
          </p:cNvPr>
          <p:cNvSpPr/>
          <p:nvPr/>
        </p:nvSpPr>
        <p:spPr>
          <a:xfrm>
            <a:off x="11199617" y="5017691"/>
            <a:ext cx="735496" cy="459226"/>
          </a:xfrm>
          <a:prstGeom prst="ellipse">
            <a:avLst/>
          </a:prstGeom>
          <a:solidFill>
            <a:srgbClr val="E49173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>
                <a:solidFill>
                  <a:schemeClr val="tx1"/>
                </a:solidFill>
              </a:rPr>
              <a:t>End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5" name="한쪽 모서리는 잘리고 다른 쪽 모서리는 둥근 사각형 44">
            <a:extLst>
              <a:ext uri="{FF2B5EF4-FFF2-40B4-BE49-F238E27FC236}">
                <a16:creationId xmlns:a16="http://schemas.microsoft.com/office/drawing/2014/main" id="{B690A3F1-2B8F-E442-83E1-D95FFAACDEA3}"/>
              </a:ext>
            </a:extLst>
          </p:cNvPr>
          <p:cNvSpPr/>
          <p:nvPr/>
        </p:nvSpPr>
        <p:spPr>
          <a:xfrm>
            <a:off x="8353054" y="6429229"/>
            <a:ext cx="726898" cy="327077"/>
          </a:xfrm>
          <a:prstGeom prst="snipRoundRect">
            <a:avLst/>
          </a:prstGeom>
          <a:solidFill>
            <a:schemeClr val="accent1"/>
          </a:solidFill>
          <a:ln>
            <a:solidFill>
              <a:srgbClr val="8989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file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6F6FFECB-DC4D-2F42-8BEC-A368932E62C5}"/>
              </a:ext>
            </a:extLst>
          </p:cNvPr>
          <p:cNvCxnSpPr>
            <a:cxnSpLocks/>
          </p:cNvCxnSpPr>
          <p:nvPr/>
        </p:nvCxnSpPr>
        <p:spPr>
          <a:xfrm>
            <a:off x="10896544" y="5258366"/>
            <a:ext cx="211794" cy="2026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꺾인 연결선[E] 46">
            <a:extLst>
              <a:ext uri="{FF2B5EF4-FFF2-40B4-BE49-F238E27FC236}">
                <a16:creationId xmlns:a16="http://schemas.microsoft.com/office/drawing/2014/main" id="{02FC3550-BE3C-574C-BD89-2CD7DC8C1809}"/>
              </a:ext>
            </a:extLst>
          </p:cNvPr>
          <p:cNvCxnSpPr>
            <a:cxnSpLocks/>
          </p:cNvCxnSpPr>
          <p:nvPr/>
        </p:nvCxnSpPr>
        <p:spPr>
          <a:xfrm rot="16200000" flipV="1">
            <a:off x="3807022" y="5790700"/>
            <a:ext cx="885202" cy="591590"/>
          </a:xfrm>
          <a:prstGeom prst="bentConnector3">
            <a:avLst>
              <a:gd name="adj1" fmla="val 596"/>
            </a:avLst>
          </a:prstGeom>
          <a:ln w="22225">
            <a:solidFill>
              <a:srgbClr val="0029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꺾인 연결선[E] 47">
            <a:extLst>
              <a:ext uri="{FF2B5EF4-FFF2-40B4-BE49-F238E27FC236}">
                <a16:creationId xmlns:a16="http://schemas.microsoft.com/office/drawing/2014/main" id="{CA17D2E6-9EEE-4547-B788-AD9BA84DD498}"/>
              </a:ext>
            </a:extLst>
          </p:cNvPr>
          <p:cNvCxnSpPr>
            <a:cxnSpLocks/>
          </p:cNvCxnSpPr>
          <p:nvPr/>
        </p:nvCxnSpPr>
        <p:spPr>
          <a:xfrm rot="5400000">
            <a:off x="4605604" y="5066916"/>
            <a:ext cx="2717151" cy="255080"/>
          </a:xfrm>
          <a:prstGeom prst="bentConnector3">
            <a:avLst>
              <a:gd name="adj1" fmla="val 99748"/>
            </a:avLst>
          </a:prstGeom>
          <a:ln w="22225">
            <a:solidFill>
              <a:srgbClr val="0029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EB978E25-6016-B242-B3D4-151B33979254}"/>
              </a:ext>
            </a:extLst>
          </p:cNvPr>
          <p:cNvCxnSpPr>
            <a:cxnSpLocks/>
          </p:cNvCxnSpPr>
          <p:nvPr/>
        </p:nvCxnSpPr>
        <p:spPr>
          <a:xfrm>
            <a:off x="8625723" y="5570064"/>
            <a:ext cx="1175" cy="770640"/>
          </a:xfrm>
          <a:prstGeom prst="straightConnector1">
            <a:avLst/>
          </a:prstGeom>
          <a:ln w="22225">
            <a:solidFill>
              <a:srgbClr val="0029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14648833-10DA-4F4B-A5B0-BFA09EA8E4FF}"/>
              </a:ext>
            </a:extLst>
          </p:cNvPr>
          <p:cNvCxnSpPr>
            <a:cxnSpLocks/>
          </p:cNvCxnSpPr>
          <p:nvPr/>
        </p:nvCxnSpPr>
        <p:spPr>
          <a:xfrm flipH="1" flipV="1">
            <a:off x="8846604" y="5541038"/>
            <a:ext cx="4439" cy="799666"/>
          </a:xfrm>
          <a:prstGeom prst="straightConnector1">
            <a:avLst/>
          </a:prstGeom>
          <a:ln w="22225">
            <a:solidFill>
              <a:srgbClr val="0029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C4DB44D-EFAF-2141-BD96-2649B296D81F}"/>
              </a:ext>
            </a:extLst>
          </p:cNvPr>
          <p:cNvSpPr txBox="1"/>
          <p:nvPr/>
        </p:nvSpPr>
        <p:spPr>
          <a:xfrm>
            <a:off x="9156325" y="1954227"/>
            <a:ext cx="61805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dirty="0"/>
              <a:t>start/end</a:t>
            </a:r>
            <a:endParaRPr kumimoji="1" lang="ko-KR" altLang="en-US" sz="800" dirty="0"/>
          </a:p>
          <a:p>
            <a:endParaRPr kumimoji="1"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3B5411A-C916-BB42-93C5-46A4C03AD7F2}"/>
              </a:ext>
            </a:extLst>
          </p:cNvPr>
          <p:cNvSpPr txBox="1"/>
          <p:nvPr/>
        </p:nvSpPr>
        <p:spPr>
          <a:xfrm>
            <a:off x="10550224" y="1952674"/>
            <a:ext cx="96654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dirty="0"/>
              <a:t>Decision node</a:t>
            </a:r>
            <a:endParaRPr kumimoji="1" lang="ko-KR" altLang="en-US" sz="800" dirty="0"/>
          </a:p>
          <a:p>
            <a:endParaRPr kumimoji="1"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56418F5-9A98-5A47-8D5F-6117902BDF01}"/>
              </a:ext>
            </a:extLst>
          </p:cNvPr>
          <p:cNvSpPr txBox="1"/>
          <p:nvPr/>
        </p:nvSpPr>
        <p:spPr>
          <a:xfrm>
            <a:off x="11437980" y="1932861"/>
            <a:ext cx="76436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dirty="0"/>
              <a:t>Interaction</a:t>
            </a:r>
            <a:endParaRPr kumimoji="1" lang="ko-KR" altLang="en-US" sz="800" dirty="0"/>
          </a:p>
          <a:p>
            <a:endParaRPr kumimoji="1" lang="ko-KR" altLang="en-US" dirty="0"/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3C34EF14-353B-3C44-809D-CD9A1419E352}"/>
              </a:ext>
            </a:extLst>
          </p:cNvPr>
          <p:cNvCxnSpPr>
            <a:cxnSpLocks/>
          </p:cNvCxnSpPr>
          <p:nvPr/>
        </p:nvCxnSpPr>
        <p:spPr>
          <a:xfrm>
            <a:off x="4612928" y="4458183"/>
            <a:ext cx="211794" cy="2026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타원 54">
            <a:extLst>
              <a:ext uri="{FF2B5EF4-FFF2-40B4-BE49-F238E27FC236}">
                <a16:creationId xmlns:a16="http://schemas.microsoft.com/office/drawing/2014/main" id="{FD44E4C1-3A4E-FD4F-B0FE-54D1C0899080}"/>
              </a:ext>
            </a:extLst>
          </p:cNvPr>
          <p:cNvSpPr/>
          <p:nvPr/>
        </p:nvSpPr>
        <p:spPr>
          <a:xfrm>
            <a:off x="4847750" y="4223765"/>
            <a:ext cx="523524" cy="459226"/>
          </a:xfrm>
          <a:prstGeom prst="ellipse">
            <a:avLst/>
          </a:prstGeom>
          <a:solidFill>
            <a:srgbClr val="C8A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>
                <a:solidFill>
                  <a:schemeClr val="tx1"/>
                </a:solidFill>
              </a:rPr>
              <a:t>No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56" name="꺾인 연결선[E] 55">
            <a:extLst>
              <a:ext uri="{FF2B5EF4-FFF2-40B4-BE49-F238E27FC236}">
                <a16:creationId xmlns:a16="http://schemas.microsoft.com/office/drawing/2014/main" id="{09A6BCE3-66A3-8C4D-ACB3-CA3F8355A8A9}"/>
              </a:ext>
            </a:extLst>
          </p:cNvPr>
          <p:cNvCxnSpPr>
            <a:cxnSpLocks/>
            <a:stCxn id="55" idx="0"/>
          </p:cNvCxnSpPr>
          <p:nvPr/>
        </p:nvCxnSpPr>
        <p:spPr>
          <a:xfrm rot="16200000" flipV="1">
            <a:off x="4454548" y="3568800"/>
            <a:ext cx="590132" cy="719797"/>
          </a:xfrm>
          <a:prstGeom prst="bentConnector2">
            <a:avLst/>
          </a:prstGeom>
          <a:ln w="22225">
            <a:solidFill>
              <a:srgbClr val="8989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65AD9B5D-79CE-BF44-AA64-0822325309BE}"/>
              </a:ext>
            </a:extLst>
          </p:cNvPr>
          <p:cNvCxnSpPr>
            <a:cxnSpLocks/>
          </p:cNvCxnSpPr>
          <p:nvPr/>
        </p:nvCxnSpPr>
        <p:spPr>
          <a:xfrm>
            <a:off x="7060729" y="2712035"/>
            <a:ext cx="211794" cy="2026"/>
          </a:xfrm>
          <a:prstGeom prst="straightConnector1">
            <a:avLst/>
          </a:prstGeom>
          <a:ln w="2222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타원 57">
            <a:extLst>
              <a:ext uri="{FF2B5EF4-FFF2-40B4-BE49-F238E27FC236}">
                <a16:creationId xmlns:a16="http://schemas.microsoft.com/office/drawing/2014/main" id="{C4394174-B45B-D941-B3C3-73A3C7111F09}"/>
              </a:ext>
            </a:extLst>
          </p:cNvPr>
          <p:cNvSpPr/>
          <p:nvPr/>
        </p:nvSpPr>
        <p:spPr>
          <a:xfrm>
            <a:off x="7295551" y="2477617"/>
            <a:ext cx="523524" cy="459226"/>
          </a:xfrm>
          <a:prstGeom prst="ellipse">
            <a:avLst/>
          </a:prstGeom>
          <a:solidFill>
            <a:srgbClr val="C8A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>
                <a:solidFill>
                  <a:schemeClr val="tx1"/>
                </a:solidFill>
              </a:rPr>
              <a:t>No</a:t>
            </a:r>
            <a:endParaRPr kumimoji="1"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59" name="꺾인 연결선[E] 58">
            <a:extLst>
              <a:ext uri="{FF2B5EF4-FFF2-40B4-BE49-F238E27FC236}">
                <a16:creationId xmlns:a16="http://schemas.microsoft.com/office/drawing/2014/main" id="{900CDB1E-6588-704B-8A46-D319C315B69E}"/>
              </a:ext>
            </a:extLst>
          </p:cNvPr>
          <p:cNvCxnSpPr>
            <a:cxnSpLocks/>
            <a:stCxn id="58" idx="0"/>
          </p:cNvCxnSpPr>
          <p:nvPr/>
        </p:nvCxnSpPr>
        <p:spPr>
          <a:xfrm rot="16200000" flipV="1">
            <a:off x="6902349" y="1822652"/>
            <a:ext cx="590132" cy="719797"/>
          </a:xfrm>
          <a:prstGeom prst="bentConnector2">
            <a:avLst/>
          </a:prstGeom>
          <a:ln w="22225">
            <a:solidFill>
              <a:srgbClr val="8989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꺾인 연결선[E] 59">
            <a:extLst>
              <a:ext uri="{FF2B5EF4-FFF2-40B4-BE49-F238E27FC236}">
                <a16:creationId xmlns:a16="http://schemas.microsoft.com/office/drawing/2014/main" id="{842FB53E-8CBA-9D45-906C-DD0E85B29B27}"/>
              </a:ext>
            </a:extLst>
          </p:cNvPr>
          <p:cNvCxnSpPr>
            <a:cxnSpLocks/>
            <a:stCxn id="31" idx="2"/>
          </p:cNvCxnSpPr>
          <p:nvPr/>
        </p:nvCxnSpPr>
        <p:spPr>
          <a:xfrm rot="10800000">
            <a:off x="2127582" y="2174212"/>
            <a:ext cx="1464977" cy="3137212"/>
          </a:xfrm>
          <a:prstGeom prst="bentConnector2">
            <a:avLst/>
          </a:prstGeom>
          <a:ln w="22225">
            <a:solidFill>
              <a:srgbClr val="89898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575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137574" y="2814432"/>
            <a:ext cx="6811374" cy="769441"/>
            <a:chOff x="304797" y="226027"/>
            <a:chExt cx="7238662" cy="747659"/>
          </a:xfrm>
        </p:grpSpPr>
        <p:cxnSp>
          <p:nvCxnSpPr>
            <p:cNvPr id="2" name="직선 연결선 1"/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직사각형 2"/>
            <p:cNvSpPr/>
            <p:nvPr/>
          </p:nvSpPr>
          <p:spPr>
            <a:xfrm>
              <a:off x="304797" y="226027"/>
              <a:ext cx="7238662" cy="747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Access Layer</a:t>
              </a:r>
              <a:endParaRPr lang="ko-KR" altLang="en-US" sz="4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581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FCA2BE9-8F94-1D45-B694-82BC609B26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70982"/>
              </p:ext>
            </p:extLst>
          </p:nvPr>
        </p:nvGraphicFramePr>
        <p:xfrm>
          <a:off x="0" y="0"/>
          <a:ext cx="12192000" cy="14895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7574">
                  <a:extLst>
                    <a:ext uri="{9D8B030D-6E8A-4147-A177-3AD203B41FA5}">
                      <a16:colId xmlns:a16="http://schemas.microsoft.com/office/drawing/2014/main" val="1534225854"/>
                    </a:ext>
                  </a:extLst>
                </a:gridCol>
                <a:gridCol w="2456426">
                  <a:extLst>
                    <a:ext uri="{9D8B030D-6E8A-4147-A177-3AD203B41FA5}">
                      <a16:colId xmlns:a16="http://schemas.microsoft.com/office/drawing/2014/main" val="3964474666"/>
                    </a:ext>
                  </a:extLst>
                </a:gridCol>
                <a:gridCol w="1245419">
                  <a:extLst>
                    <a:ext uri="{9D8B030D-6E8A-4147-A177-3AD203B41FA5}">
                      <a16:colId xmlns:a16="http://schemas.microsoft.com/office/drawing/2014/main" val="563896499"/>
                    </a:ext>
                  </a:extLst>
                </a:gridCol>
                <a:gridCol w="2300749">
                  <a:extLst>
                    <a:ext uri="{9D8B030D-6E8A-4147-A177-3AD203B41FA5}">
                      <a16:colId xmlns:a16="http://schemas.microsoft.com/office/drawing/2014/main" val="3803174096"/>
                    </a:ext>
                  </a:extLst>
                </a:gridCol>
                <a:gridCol w="1017638">
                  <a:extLst>
                    <a:ext uri="{9D8B030D-6E8A-4147-A177-3AD203B41FA5}">
                      <a16:colId xmlns:a16="http://schemas.microsoft.com/office/drawing/2014/main" val="69677706"/>
                    </a:ext>
                  </a:extLst>
                </a:gridCol>
                <a:gridCol w="3564194">
                  <a:extLst>
                    <a:ext uri="{9D8B030D-6E8A-4147-A177-3AD203B41FA5}">
                      <a16:colId xmlns:a16="http://schemas.microsoft.com/office/drawing/2014/main" val="843194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화면번호</a:t>
                      </a:r>
                      <a:endParaRPr lang="ko-KR" alt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D-4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855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프로젝트명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학사관리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시스템명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화면명</a:t>
                      </a:r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Data Access Layer</a:t>
                      </a:r>
                    </a:p>
                    <a:p>
                      <a:pPr latinLnBrk="1"/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스키마 설계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62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2019.11.16(</a:t>
                      </a:r>
                      <a:r>
                        <a:rPr lang="ko-KR" altLang="en-US" dirty="0"/>
                        <a:t>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송유진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6755351"/>
                  </a:ext>
                </a:extLst>
              </a:tr>
              <a:tr h="37706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내용요약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회원정보를 관리하는 </a:t>
                      </a:r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스키마 설계 단계별 작성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357646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4E7D08EF-EEDA-F741-8A4B-13EA1D32D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40" y="1591917"/>
            <a:ext cx="1701800" cy="238621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D0A7C3E-1909-0442-9842-B23398C735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1" b="9723"/>
          <a:stretch/>
        </p:blipFill>
        <p:spPr>
          <a:xfrm>
            <a:off x="2157633" y="1591917"/>
            <a:ext cx="3000776" cy="238885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CEA465A-93F0-B94B-838A-9F779E96C6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1" b="9723"/>
          <a:stretch/>
        </p:blipFill>
        <p:spPr>
          <a:xfrm>
            <a:off x="5248702" y="1591917"/>
            <a:ext cx="3238500" cy="25781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59DB98C-DA82-7F4A-8288-ABDFFABB37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1591917"/>
            <a:ext cx="3429000" cy="25781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499924C-5D1A-6A46-ACFA-215077FE73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505" y="4814588"/>
            <a:ext cx="7593495" cy="111842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0BF837A-322C-6647-8678-CD45E88B3B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0" y="4329836"/>
            <a:ext cx="4494695" cy="208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94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2759887" y="2659559"/>
            <a:ext cx="7676200" cy="769441"/>
            <a:chOff x="304797" y="226027"/>
            <a:chExt cx="7238662" cy="747659"/>
          </a:xfrm>
        </p:grpSpPr>
        <p:cxnSp>
          <p:nvCxnSpPr>
            <p:cNvPr id="2" name="직선 연결선 1"/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직사각형 2"/>
            <p:cNvSpPr/>
            <p:nvPr/>
          </p:nvSpPr>
          <p:spPr>
            <a:xfrm>
              <a:off x="304797" y="226027"/>
              <a:ext cx="7238662" cy="747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4.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Business Logic Layer</a:t>
              </a:r>
              <a:endParaRPr lang="ko-KR" altLang="en-US" sz="4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849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58660" y="373699"/>
            <a:ext cx="2179009" cy="528575"/>
            <a:chOff x="304797" y="226027"/>
            <a:chExt cx="7238662" cy="746428"/>
          </a:xfrm>
        </p:grpSpPr>
        <p:cxnSp>
          <p:nvCxnSpPr>
            <p:cNvPr id="2" name="직선 연결선 1"/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직사각형 2"/>
            <p:cNvSpPr/>
            <p:nvPr/>
          </p:nvSpPr>
          <p:spPr>
            <a:xfrm>
              <a:off x="304797" y="226027"/>
              <a:ext cx="7238662" cy="7388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ko-KR" altLang="en-US" sz="28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C1B33C2-B57B-E34C-BCE0-31A919179CAD}"/>
              </a:ext>
            </a:extLst>
          </p:cNvPr>
          <p:cNvSpPr txBox="1"/>
          <p:nvPr/>
        </p:nvSpPr>
        <p:spPr>
          <a:xfrm>
            <a:off x="1391473" y="1799629"/>
            <a:ext cx="3836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ko-KR" altLang="en-US" sz="2400" b="1" dirty="0"/>
              <a:t> </a:t>
            </a:r>
            <a:r>
              <a:rPr kumimoji="1" lang="en-US" altLang="ko-KR" sz="2400" b="1" dirty="0">
                <a:solidFill>
                  <a:srgbClr val="FF0000"/>
                </a:solidFill>
              </a:rPr>
              <a:t>C</a:t>
            </a:r>
            <a:r>
              <a:rPr kumimoji="1" lang="en-US" altLang="ko-KR" sz="2400" dirty="0"/>
              <a:t>ontext(</a:t>
            </a:r>
            <a:r>
              <a:rPr kumimoji="1" lang="ko-KR" altLang="en-US" sz="2400" dirty="0"/>
              <a:t>상황</a:t>
            </a:r>
            <a:r>
              <a:rPr kumimoji="1" lang="en-US" altLang="ko-KR" sz="2400" dirty="0"/>
              <a:t>)</a:t>
            </a:r>
            <a:endParaRPr kumimoji="1" lang="ko-KR" alt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535E27-58F6-F841-ADAA-9509B4F3C3BB}"/>
              </a:ext>
            </a:extLst>
          </p:cNvPr>
          <p:cNvSpPr txBox="1"/>
          <p:nvPr/>
        </p:nvSpPr>
        <p:spPr>
          <a:xfrm>
            <a:off x="1391473" y="2713706"/>
            <a:ext cx="3836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ko-KR" altLang="en-US" sz="2400" b="1" dirty="0"/>
              <a:t> </a:t>
            </a:r>
            <a:r>
              <a:rPr kumimoji="1" lang="en-US" altLang="ko-KR" sz="2400" b="1" dirty="0">
                <a:solidFill>
                  <a:srgbClr val="FF0000"/>
                </a:solidFill>
              </a:rPr>
              <a:t>A</a:t>
            </a:r>
            <a:r>
              <a:rPr kumimoji="1" lang="en-US" altLang="ko-KR" sz="2400" dirty="0"/>
              <a:t>ction(</a:t>
            </a:r>
            <a:r>
              <a:rPr kumimoji="1" lang="ko-KR" altLang="en-US" sz="2400" dirty="0"/>
              <a:t>수행</a:t>
            </a:r>
            <a:r>
              <a:rPr kumimoji="1" lang="en-US" altLang="ko-KR" sz="2400" dirty="0"/>
              <a:t>)</a:t>
            </a:r>
            <a:endParaRPr kumimoji="1" lang="ko-KR" alt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D5CDE6-46F3-4E4B-B7F8-4A204AE8B25A}"/>
              </a:ext>
            </a:extLst>
          </p:cNvPr>
          <p:cNvSpPr txBox="1"/>
          <p:nvPr/>
        </p:nvSpPr>
        <p:spPr>
          <a:xfrm>
            <a:off x="1391473" y="3627783"/>
            <a:ext cx="3836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kumimoji="1" lang="ko-KR" altLang="en-US" sz="2400" b="1" dirty="0"/>
              <a:t> </a:t>
            </a:r>
            <a:r>
              <a:rPr kumimoji="1" lang="en-US" altLang="ko-KR" sz="2400" b="1" dirty="0">
                <a:solidFill>
                  <a:srgbClr val="FF0000"/>
                </a:solidFill>
              </a:rPr>
              <a:t>R</a:t>
            </a:r>
            <a:r>
              <a:rPr kumimoji="1" lang="en-US" altLang="ko-KR" sz="2400" dirty="0"/>
              <a:t>esult(</a:t>
            </a:r>
            <a:r>
              <a:rPr kumimoji="1" lang="ko-KR" altLang="en-US" sz="2400" dirty="0"/>
              <a:t>결과</a:t>
            </a:r>
            <a:r>
              <a:rPr kumimoji="1" lang="en-US" altLang="ko-KR" sz="2400" dirty="0"/>
              <a:t>)</a:t>
            </a:r>
            <a:endParaRPr kumimoji="1"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087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08239256-2FAB-734E-8E8C-678CD33997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072114"/>
              </p:ext>
            </p:extLst>
          </p:nvPr>
        </p:nvGraphicFramePr>
        <p:xfrm>
          <a:off x="0" y="0"/>
          <a:ext cx="12192000" cy="14895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7574">
                  <a:extLst>
                    <a:ext uri="{9D8B030D-6E8A-4147-A177-3AD203B41FA5}">
                      <a16:colId xmlns:a16="http://schemas.microsoft.com/office/drawing/2014/main" val="1534225854"/>
                    </a:ext>
                  </a:extLst>
                </a:gridCol>
                <a:gridCol w="2456426">
                  <a:extLst>
                    <a:ext uri="{9D8B030D-6E8A-4147-A177-3AD203B41FA5}">
                      <a16:colId xmlns:a16="http://schemas.microsoft.com/office/drawing/2014/main" val="3964474666"/>
                    </a:ext>
                  </a:extLst>
                </a:gridCol>
                <a:gridCol w="1245419">
                  <a:extLst>
                    <a:ext uri="{9D8B030D-6E8A-4147-A177-3AD203B41FA5}">
                      <a16:colId xmlns:a16="http://schemas.microsoft.com/office/drawing/2014/main" val="563896499"/>
                    </a:ext>
                  </a:extLst>
                </a:gridCol>
                <a:gridCol w="2300749">
                  <a:extLst>
                    <a:ext uri="{9D8B030D-6E8A-4147-A177-3AD203B41FA5}">
                      <a16:colId xmlns:a16="http://schemas.microsoft.com/office/drawing/2014/main" val="3803174096"/>
                    </a:ext>
                  </a:extLst>
                </a:gridCol>
                <a:gridCol w="1017638">
                  <a:extLst>
                    <a:ext uri="{9D8B030D-6E8A-4147-A177-3AD203B41FA5}">
                      <a16:colId xmlns:a16="http://schemas.microsoft.com/office/drawing/2014/main" val="69677706"/>
                    </a:ext>
                  </a:extLst>
                </a:gridCol>
                <a:gridCol w="3564194">
                  <a:extLst>
                    <a:ext uri="{9D8B030D-6E8A-4147-A177-3AD203B41FA5}">
                      <a16:colId xmlns:a16="http://schemas.microsoft.com/office/drawing/2014/main" val="843194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화면번호</a:t>
                      </a:r>
                      <a:endParaRPr lang="ko-KR" altLang="en-U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D-5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855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프로젝트명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학사관리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시스템명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회원가입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화면명</a:t>
                      </a:r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Business Logic Layer</a:t>
                      </a:r>
                    </a:p>
                    <a:p>
                      <a:pPr latinLnBrk="1"/>
                      <a:r>
                        <a:rPr lang="ko-KR" altLang="en-US" dirty="0"/>
                        <a:t>기능 </a:t>
                      </a:r>
                      <a:r>
                        <a:rPr lang="ko-KR" altLang="en-US" dirty="0" err="1"/>
                        <a:t>목록표</a:t>
                      </a:r>
                      <a:r>
                        <a:rPr lang="ko-KR" alt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362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2019.11.16(</a:t>
                      </a:r>
                      <a:r>
                        <a:rPr lang="ko-KR" altLang="en-US" dirty="0"/>
                        <a:t>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송유진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6755351"/>
                  </a:ext>
                </a:extLst>
              </a:tr>
              <a:tr h="37706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내용요약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회원가입 시스템의 프로그램 기능 </a:t>
                      </a:r>
                      <a:r>
                        <a:rPr lang="ko-KR" altLang="en-US" dirty="0" err="1"/>
                        <a:t>목록표</a:t>
                      </a:r>
                      <a:r>
                        <a:rPr lang="ko-KR" altLang="en-US" dirty="0"/>
                        <a:t> 작성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357646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524D8AC-607D-2E42-B046-AFC04894F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089109"/>
              </p:ext>
            </p:extLst>
          </p:nvPr>
        </p:nvGraphicFramePr>
        <p:xfrm>
          <a:off x="441739" y="2738463"/>
          <a:ext cx="11296373" cy="2164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8283">
                  <a:extLst>
                    <a:ext uri="{9D8B030D-6E8A-4147-A177-3AD203B41FA5}">
                      <a16:colId xmlns:a16="http://schemas.microsoft.com/office/drawing/2014/main" val="3923550927"/>
                    </a:ext>
                  </a:extLst>
                </a:gridCol>
                <a:gridCol w="1435019">
                  <a:extLst>
                    <a:ext uri="{9D8B030D-6E8A-4147-A177-3AD203B41FA5}">
                      <a16:colId xmlns:a16="http://schemas.microsoft.com/office/drawing/2014/main" val="560783856"/>
                    </a:ext>
                  </a:extLst>
                </a:gridCol>
                <a:gridCol w="1068997">
                  <a:extLst>
                    <a:ext uri="{9D8B030D-6E8A-4147-A177-3AD203B41FA5}">
                      <a16:colId xmlns:a16="http://schemas.microsoft.com/office/drawing/2014/main" val="653017416"/>
                    </a:ext>
                  </a:extLst>
                </a:gridCol>
                <a:gridCol w="1968518">
                  <a:extLst>
                    <a:ext uri="{9D8B030D-6E8A-4147-A177-3AD203B41FA5}">
                      <a16:colId xmlns:a16="http://schemas.microsoft.com/office/drawing/2014/main" val="1853923780"/>
                    </a:ext>
                  </a:extLst>
                </a:gridCol>
                <a:gridCol w="1968518">
                  <a:extLst>
                    <a:ext uri="{9D8B030D-6E8A-4147-A177-3AD203B41FA5}">
                      <a16:colId xmlns:a16="http://schemas.microsoft.com/office/drawing/2014/main" val="1303067601"/>
                    </a:ext>
                  </a:extLst>
                </a:gridCol>
                <a:gridCol w="1968518">
                  <a:extLst>
                    <a:ext uri="{9D8B030D-6E8A-4147-A177-3AD203B41FA5}">
                      <a16:colId xmlns:a16="http://schemas.microsoft.com/office/drawing/2014/main" val="3913278772"/>
                    </a:ext>
                  </a:extLst>
                </a:gridCol>
                <a:gridCol w="984260">
                  <a:extLst>
                    <a:ext uri="{9D8B030D-6E8A-4147-A177-3AD203B41FA5}">
                      <a16:colId xmlns:a16="http://schemas.microsoft.com/office/drawing/2014/main" val="3488109586"/>
                    </a:ext>
                  </a:extLst>
                </a:gridCol>
                <a:gridCol w="984260">
                  <a:extLst>
                    <a:ext uri="{9D8B030D-6E8A-4147-A177-3AD203B41FA5}">
                      <a16:colId xmlns:a16="http://schemas.microsoft.com/office/drawing/2014/main" val="2333423418"/>
                    </a:ext>
                  </a:extLst>
                </a:gridCol>
              </a:tblGrid>
              <a:tr h="1854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순번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/>
                        <a:t>시스템명</a:t>
                      </a:r>
                      <a:endParaRPr lang="ko-KR" altLang="en-US" sz="1200" b="1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/>
                        <a:t>뎁스</a:t>
                      </a:r>
                      <a:r>
                        <a:rPr lang="en-US" altLang="ko-KR" sz="1200" b="1" dirty="0"/>
                        <a:t>1</a:t>
                      </a:r>
                      <a:endParaRPr lang="ko-KR" altLang="en-US" sz="1200" b="1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/>
                        <a:t>뎁스</a:t>
                      </a:r>
                      <a:r>
                        <a:rPr lang="en-US" altLang="ko-KR" sz="1200" b="1" dirty="0"/>
                        <a:t>2</a:t>
                      </a:r>
                      <a:endParaRPr lang="ko-KR" altLang="en-US" sz="1200" b="1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/>
                        <a:t>뎁스</a:t>
                      </a:r>
                      <a:r>
                        <a:rPr lang="en-US" altLang="ko-KR" sz="1200" b="1" dirty="0"/>
                        <a:t>3</a:t>
                      </a:r>
                      <a:endParaRPr lang="ko-KR" altLang="en-US" sz="1200" b="1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/>
                        <a:t>클래스명</a:t>
                      </a:r>
                      <a:endParaRPr lang="ko-KR" altLang="en-US" sz="1200" b="1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권한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581438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관리자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사용자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64798921"/>
                  </a:ext>
                </a:extLst>
              </a:tr>
              <a:tr h="185420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로그인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로그인 화면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" altLang="ko-KR" sz="1200" dirty="0" err="1"/>
                        <a:t>loginActivity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2200409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로그인 성공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로그인 후 적용된 메인 화면 이동 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5360247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로그인 실패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로그인 화면 유지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60611353"/>
                  </a:ext>
                </a:extLst>
              </a:tr>
              <a:tr h="185420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회원가입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회원가입 화면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signup</a:t>
                      </a:r>
                      <a:r>
                        <a:rPr lang="en" altLang="ko-KR" sz="1200" dirty="0"/>
                        <a:t>Activity</a:t>
                      </a:r>
                      <a:endParaRPr lang="ko-KR" altLang="en-US" sz="1200" dirty="0"/>
                    </a:p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400265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회원가입 성공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처음 메인 화면 이동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3470668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회원가입 실패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회원가입 화면 유지 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o</a:t>
                      </a:r>
                      <a:endParaRPr lang="ko-KR" alt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74056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2423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3BDB119F-E403-E545-9145-A4D8E53F2A10}"/>
              </a:ext>
            </a:extLst>
          </p:cNvPr>
          <p:cNvGrpSpPr/>
          <p:nvPr/>
        </p:nvGrpSpPr>
        <p:grpSpPr>
          <a:xfrm>
            <a:off x="4110085" y="2522664"/>
            <a:ext cx="4362067" cy="1361911"/>
            <a:chOff x="2938108" y="2290844"/>
            <a:chExt cx="4362067" cy="1361911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3FA17E4-AD50-4E45-95B6-5973E90A2DDC}"/>
                </a:ext>
              </a:extLst>
            </p:cNvPr>
            <p:cNvSpPr/>
            <p:nvPr/>
          </p:nvSpPr>
          <p:spPr>
            <a:xfrm>
              <a:off x="2938108" y="2290844"/>
              <a:ext cx="3615092" cy="1361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6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나눔바른고딕" pitchFamily="50" charset="-127"/>
                  <a:ea typeface="나눔바른고딕" pitchFamily="50" charset="-127"/>
                  <a:cs typeface="Arial" panose="020B0604020202020204" pitchFamily="34" charset="0"/>
                </a:rPr>
                <a:t>감사합니다</a:t>
              </a:r>
            </a:p>
          </p:txBody>
        </p:sp>
        <p:pic>
          <p:nvPicPr>
            <p:cNvPr id="12" name="그래픽 11" descr="하트">
              <a:extLst>
                <a:ext uri="{FF2B5EF4-FFF2-40B4-BE49-F238E27FC236}">
                  <a16:creationId xmlns:a16="http://schemas.microsoft.com/office/drawing/2014/main" id="{2A5EDE0F-BC3F-F840-9BC1-E0DBF819CD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385775" y="2624070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455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432A26B2-12AA-D344-B8BA-A76244C684E4}"/>
              </a:ext>
            </a:extLst>
          </p:cNvPr>
          <p:cNvGrpSpPr/>
          <p:nvPr/>
        </p:nvGrpSpPr>
        <p:grpSpPr>
          <a:xfrm>
            <a:off x="4305421" y="2865641"/>
            <a:ext cx="3581157" cy="769441"/>
            <a:chOff x="304797" y="226027"/>
            <a:chExt cx="7238662" cy="747659"/>
          </a:xfrm>
        </p:grpSpPr>
        <p:cxnSp>
          <p:nvCxnSpPr>
            <p:cNvPr id="13" name="직선 연결선 1">
              <a:extLst>
                <a:ext uri="{FF2B5EF4-FFF2-40B4-BE49-F238E27FC236}">
                  <a16:creationId xmlns:a16="http://schemas.microsoft.com/office/drawing/2014/main" id="{0CEA9A3B-D0AB-D64A-A0BB-D393D5ABEEC9}"/>
                </a:ext>
              </a:extLst>
            </p:cNvPr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C511E4C-C160-564B-8B0D-86EDEF2159FB}"/>
                </a:ext>
              </a:extLst>
            </p:cNvPr>
            <p:cNvSpPr/>
            <p:nvPr/>
          </p:nvSpPr>
          <p:spPr>
            <a:xfrm>
              <a:off x="304797" y="226027"/>
              <a:ext cx="7238662" cy="747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Context</a:t>
              </a:r>
              <a:endParaRPr lang="ko-KR" altLang="en-US" sz="4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3235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025E18E2-10B1-154F-BA58-82B3DE797FA3}"/>
              </a:ext>
            </a:extLst>
          </p:cNvPr>
          <p:cNvGrpSpPr/>
          <p:nvPr/>
        </p:nvGrpSpPr>
        <p:grpSpPr>
          <a:xfrm>
            <a:off x="305775" y="301345"/>
            <a:ext cx="3212678" cy="528575"/>
            <a:chOff x="304797" y="226027"/>
            <a:chExt cx="7238662" cy="746428"/>
          </a:xfrm>
        </p:grpSpPr>
        <p:cxnSp>
          <p:nvCxnSpPr>
            <p:cNvPr id="6" name="직선 연결선 1">
              <a:extLst>
                <a:ext uri="{FF2B5EF4-FFF2-40B4-BE49-F238E27FC236}">
                  <a16:creationId xmlns:a16="http://schemas.microsoft.com/office/drawing/2014/main" id="{ABB27270-96B9-B34E-884B-AF586F44A24C}"/>
                </a:ext>
              </a:extLst>
            </p:cNvPr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BB9B565-D4E0-0D4F-8616-A6ADB4CD0A8B}"/>
                </a:ext>
              </a:extLst>
            </p:cNvPr>
            <p:cNvSpPr/>
            <p:nvPr/>
          </p:nvSpPr>
          <p:spPr>
            <a:xfrm>
              <a:off x="304797" y="226027"/>
              <a:ext cx="7238662" cy="7388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</a:t>
              </a:r>
              <a:r>
                <a:rPr lang="ko-KR" altLang="en-US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ontext</a:t>
              </a:r>
              <a:r>
                <a:rPr lang="en-US" altLang="ko-KR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</a:t>
              </a:r>
              <a:r>
                <a:rPr lang="ko-KR" altLang="en-US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상황</a:t>
              </a:r>
              <a:r>
                <a:rPr lang="en-US" altLang="ko-KR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ko-KR" altLang="en-US" sz="25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4D35C26-BD7C-9749-8C7A-5BE49F3DCE5A}"/>
              </a:ext>
            </a:extLst>
          </p:cNvPr>
          <p:cNvSpPr txBox="1"/>
          <p:nvPr/>
        </p:nvSpPr>
        <p:spPr>
          <a:xfrm>
            <a:off x="366789" y="1572251"/>
            <a:ext cx="2862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/>
              <a:t>1)</a:t>
            </a:r>
            <a:r>
              <a:rPr kumimoji="1" lang="ko-KR" altLang="en-US" sz="2000" dirty="0"/>
              <a:t> 모바일 앱 수강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944F16-AFBB-FF4A-8758-3331CFA0F8A9}"/>
              </a:ext>
            </a:extLst>
          </p:cNvPr>
          <p:cNvSpPr txBox="1"/>
          <p:nvPr/>
        </p:nvSpPr>
        <p:spPr>
          <a:xfrm>
            <a:off x="6778613" y="1572251"/>
            <a:ext cx="3816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/>
              <a:t>2)</a:t>
            </a:r>
            <a:r>
              <a:rPr kumimoji="1" lang="ko-KR" altLang="en-US" sz="2000" dirty="0"/>
              <a:t> 주문처리 시스템 프로젝트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3B0384-EF91-8B4E-8EFF-9338D24A6D16}"/>
              </a:ext>
            </a:extLst>
          </p:cNvPr>
          <p:cNvSpPr txBox="1"/>
          <p:nvPr/>
        </p:nvSpPr>
        <p:spPr>
          <a:xfrm>
            <a:off x="366789" y="4569607"/>
            <a:ext cx="3429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/>
              <a:t>3)</a:t>
            </a:r>
            <a:r>
              <a:rPr kumimoji="1" lang="ko-KR" altLang="en-US" sz="2000" dirty="0"/>
              <a:t> 강아지 앱 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83335F-735B-2845-A390-155DAC2364D7}"/>
              </a:ext>
            </a:extLst>
          </p:cNvPr>
          <p:cNvSpPr txBox="1"/>
          <p:nvPr/>
        </p:nvSpPr>
        <p:spPr>
          <a:xfrm>
            <a:off x="805071" y="2047045"/>
            <a:ext cx="5446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-</a:t>
            </a:r>
            <a:r>
              <a:rPr kumimoji="1" lang="ko-KR" altLang="en-US" sz="1200" dirty="0"/>
              <a:t> 안드로이드 앱 만드는 동아리 활동하고 있음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pPr marL="171450" indent="-171450">
              <a:buFontTx/>
              <a:buChar char="-"/>
            </a:pPr>
            <a:r>
              <a:rPr kumimoji="1" lang="ko-KR" altLang="en-US" sz="1200" dirty="0"/>
              <a:t>동아리 활동으로 미니 게임 </a:t>
            </a:r>
            <a:r>
              <a:rPr kumimoji="1" lang="ko-KR" altLang="en-US" sz="1200" dirty="0" err="1"/>
              <a:t>어플을</a:t>
            </a:r>
            <a:r>
              <a:rPr kumimoji="1" lang="ko-KR" altLang="en-US" sz="1200" dirty="0"/>
              <a:t> 만들었지만 아쉬운 마음이 있었음</a:t>
            </a:r>
            <a:endParaRPr kumimoji="1" lang="en-US" altLang="ko-KR" sz="1200" dirty="0"/>
          </a:p>
          <a:p>
            <a:pPr marL="171450" indent="-171450">
              <a:buFontTx/>
              <a:buChar char="-"/>
            </a:pPr>
            <a:endParaRPr kumimoji="1" lang="en-US" altLang="ko-KR" sz="1200" dirty="0"/>
          </a:p>
          <a:p>
            <a:r>
              <a:rPr kumimoji="1" lang="en-US" altLang="ko-KR" sz="1200" dirty="0"/>
              <a:t>-</a:t>
            </a:r>
            <a:r>
              <a:rPr kumimoji="1" lang="ko-KR" altLang="en-US" sz="1200" dirty="0"/>
              <a:t>  안드로이드 수업을 직접 수강하여 제대로 배우고 싶었고 관심분야의 앱을</a:t>
            </a:r>
            <a:br>
              <a:rPr kumimoji="1" lang="en-US" altLang="ko-KR" sz="1200" dirty="0"/>
            </a:br>
            <a:r>
              <a:rPr kumimoji="1" lang="ko-KR" altLang="en-US" sz="1200" dirty="0"/>
              <a:t>   만들고 싶었음</a:t>
            </a:r>
            <a:endParaRPr kumimoji="1" lang="en-US" altLang="ko-KR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0B97A9-F9AB-D641-9498-FD86DEC65930}"/>
              </a:ext>
            </a:extLst>
          </p:cNvPr>
          <p:cNvSpPr txBox="1"/>
          <p:nvPr/>
        </p:nvSpPr>
        <p:spPr>
          <a:xfrm>
            <a:off x="7216896" y="2180980"/>
            <a:ext cx="4537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kumimoji="1" lang="ko-KR" altLang="en-US" sz="1200" dirty="0"/>
              <a:t>모바일 앱 수업의 프로젝트 주제는 주문처리 시스템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-</a:t>
            </a:r>
            <a:r>
              <a:rPr kumimoji="1" lang="ko-KR" altLang="en-US" sz="1200" dirty="0"/>
              <a:t>  이번 수업은 </a:t>
            </a:r>
            <a:r>
              <a:rPr kumimoji="1" lang="ko-KR" altLang="en-US" sz="1200" dirty="0" err="1"/>
              <a:t>네이티브</a:t>
            </a:r>
            <a:r>
              <a:rPr kumimoji="1" lang="ko-KR" altLang="en-US" sz="1200" dirty="0"/>
              <a:t> 앱 방식으로 개발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pPr marL="171450" indent="-171450">
              <a:buFontTx/>
              <a:buChar char="-"/>
            </a:pPr>
            <a:r>
              <a:rPr kumimoji="1" lang="ko-KR" altLang="en-US" sz="1200" dirty="0"/>
              <a:t>모바일 화면에 알맞는 레이아웃과 </a:t>
            </a:r>
            <a:r>
              <a:rPr kumimoji="1" lang="en-US" altLang="ko-KR" sz="1200" dirty="0"/>
              <a:t>UI</a:t>
            </a:r>
            <a:r>
              <a:rPr kumimoji="1" lang="ko-KR" altLang="en-US" sz="1200" dirty="0"/>
              <a:t> 컴포넌트 배치 선택</a:t>
            </a:r>
            <a:endParaRPr kumimoji="1" lang="en-US" altLang="ko-KR" sz="1200" dirty="0"/>
          </a:p>
          <a:p>
            <a:endParaRPr kumimoji="1" lang="en-US" altLang="ko-KR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1D9FB1-0755-504A-A29A-D13899AA9C62}"/>
              </a:ext>
            </a:extLst>
          </p:cNvPr>
          <p:cNvSpPr txBox="1"/>
          <p:nvPr/>
        </p:nvSpPr>
        <p:spPr>
          <a:xfrm>
            <a:off x="547349" y="5044401"/>
            <a:ext cx="62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kumimoji="1" lang="ko-KR" altLang="en-US" sz="1200" dirty="0"/>
              <a:t>평소 반려동물 강아지 관심이 많아서 강아지 관련 앱을 만들고 싶었음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endParaRPr kumimoji="1" lang="en-US" altLang="ko-KR" sz="1200" dirty="0"/>
          </a:p>
          <a:p>
            <a:r>
              <a:rPr kumimoji="1" lang="en-US" altLang="ko-KR" sz="1200" dirty="0"/>
              <a:t>-</a:t>
            </a:r>
            <a:r>
              <a:rPr kumimoji="1" lang="ko-KR" altLang="en-US" sz="1200" dirty="0"/>
              <a:t>  강아지 사료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장난감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의류 등 다양한 카테고리에서 원하는 상품 골라서 주문</a:t>
            </a:r>
            <a:endParaRPr kumimoji="1"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31493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C45D1D85-EF1A-2840-B73F-FB2C041B1E7A}"/>
              </a:ext>
            </a:extLst>
          </p:cNvPr>
          <p:cNvGrpSpPr/>
          <p:nvPr/>
        </p:nvGrpSpPr>
        <p:grpSpPr>
          <a:xfrm>
            <a:off x="4074651" y="2659559"/>
            <a:ext cx="4612147" cy="769441"/>
            <a:chOff x="304797" y="226027"/>
            <a:chExt cx="7238662" cy="747659"/>
          </a:xfrm>
        </p:grpSpPr>
        <p:cxnSp>
          <p:nvCxnSpPr>
            <p:cNvPr id="6" name="직선 연결선 1">
              <a:extLst>
                <a:ext uri="{FF2B5EF4-FFF2-40B4-BE49-F238E27FC236}">
                  <a16:creationId xmlns:a16="http://schemas.microsoft.com/office/drawing/2014/main" id="{6E8B3B9A-A09F-CE42-940D-664EE3315239}"/>
                </a:ext>
              </a:extLst>
            </p:cNvPr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2DB691-E684-2C40-99AC-869F590B0B0B}"/>
                </a:ext>
              </a:extLst>
            </p:cNvPr>
            <p:cNvSpPr/>
            <p:nvPr/>
          </p:nvSpPr>
          <p:spPr>
            <a:xfrm>
              <a:off x="304797" y="226027"/>
              <a:ext cx="7238662" cy="747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Action(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수행</a:t>
              </a:r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ko-KR" altLang="en-US" sz="4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890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4670F933-E169-1341-8544-0DC36F05AF02}"/>
              </a:ext>
            </a:extLst>
          </p:cNvPr>
          <p:cNvGrpSpPr/>
          <p:nvPr/>
        </p:nvGrpSpPr>
        <p:grpSpPr>
          <a:xfrm>
            <a:off x="179651" y="116751"/>
            <a:ext cx="3212678" cy="528575"/>
            <a:chOff x="304797" y="226027"/>
            <a:chExt cx="7238662" cy="746428"/>
          </a:xfrm>
        </p:grpSpPr>
        <p:cxnSp>
          <p:nvCxnSpPr>
            <p:cNvPr id="9" name="직선 연결선 1">
              <a:extLst>
                <a:ext uri="{FF2B5EF4-FFF2-40B4-BE49-F238E27FC236}">
                  <a16:creationId xmlns:a16="http://schemas.microsoft.com/office/drawing/2014/main" id="{76A44839-D989-F940-A1E0-63474F7F3971}"/>
                </a:ext>
              </a:extLst>
            </p:cNvPr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8ACEBAB-9014-A942-9824-BA5899400F19}"/>
                </a:ext>
              </a:extLst>
            </p:cNvPr>
            <p:cNvSpPr/>
            <p:nvPr/>
          </p:nvSpPr>
          <p:spPr>
            <a:xfrm>
              <a:off x="304797" y="226027"/>
              <a:ext cx="7238662" cy="7388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</a:t>
              </a:r>
              <a:r>
                <a:rPr lang="ko-KR" altLang="en-US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ction</a:t>
              </a:r>
              <a:r>
                <a:rPr lang="en-US" altLang="ko-KR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</a:t>
              </a:r>
              <a:r>
                <a:rPr lang="ko-KR" altLang="en-US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수행</a:t>
              </a:r>
              <a:r>
                <a:rPr lang="en-US" altLang="ko-KR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ko-KR" altLang="en-US" sz="25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1" name="잉크 10">
                <a:extLst>
                  <a:ext uri="{FF2B5EF4-FFF2-40B4-BE49-F238E27FC236}">
                    <a16:creationId xmlns:a16="http://schemas.microsoft.com/office/drawing/2014/main" id="{700D329C-8286-8344-8551-252BAA0A3806}"/>
                  </a:ext>
                </a:extLst>
              </p14:cNvPr>
              <p14:cNvContentPartPr/>
              <p14:nvPr/>
            </p14:nvContentPartPr>
            <p14:xfrm>
              <a:off x="1967963" y="1454979"/>
              <a:ext cx="360" cy="360"/>
            </p14:xfrm>
          </p:contentPart>
        </mc:Choice>
        <mc:Fallback xmlns="">
          <p:pic>
            <p:nvPicPr>
              <p:cNvPr id="11" name="잉크 10">
                <a:extLst>
                  <a:ext uri="{FF2B5EF4-FFF2-40B4-BE49-F238E27FC236}">
                    <a16:creationId xmlns:a16="http://schemas.microsoft.com/office/drawing/2014/main" id="{700D329C-8286-8344-8551-252BAA0A380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49963" y="1346979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116FB9D1-7576-584C-93BB-7B0AF673A9F2}"/>
              </a:ext>
            </a:extLst>
          </p:cNvPr>
          <p:cNvSpPr txBox="1"/>
          <p:nvPr/>
        </p:nvSpPr>
        <p:spPr>
          <a:xfrm>
            <a:off x="259399" y="883214"/>
            <a:ext cx="603629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kumimoji="1" lang="ko-KR" altLang="en-US" sz="1900" dirty="0" err="1"/>
              <a:t>주문관리</a:t>
            </a:r>
            <a:r>
              <a:rPr kumimoji="1" lang="ko-KR" altLang="en-US" sz="1900" dirty="0"/>
              <a:t> 시스템에 적용하고 싶은 핵심 내용 </a:t>
            </a:r>
            <a:r>
              <a:rPr kumimoji="1" lang="en-US" altLang="ko-KR" sz="1900" dirty="0"/>
              <a:t>2</a:t>
            </a:r>
            <a:r>
              <a:rPr kumimoji="1" lang="ko-KR" altLang="en-US" sz="1900" dirty="0"/>
              <a:t>가지</a:t>
            </a:r>
            <a:endParaRPr kumimoji="1" lang="en-US" altLang="ko-KR" sz="19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E54F95-0EE2-9642-B4A8-FCF22EFCDB47}"/>
              </a:ext>
            </a:extLst>
          </p:cNvPr>
          <p:cNvSpPr txBox="1"/>
          <p:nvPr/>
        </p:nvSpPr>
        <p:spPr>
          <a:xfrm>
            <a:off x="4694247" y="1894943"/>
            <a:ext cx="27001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700" dirty="0"/>
              <a:t>1)</a:t>
            </a:r>
            <a:r>
              <a:rPr kumimoji="1" lang="ko-KR" altLang="en-US" sz="1700" dirty="0"/>
              <a:t> 로그인</a:t>
            </a:r>
            <a:r>
              <a:rPr kumimoji="1" lang="en-US" altLang="ko-KR" sz="1700" dirty="0"/>
              <a:t>(</a:t>
            </a:r>
            <a:r>
              <a:rPr kumimoji="1" lang="en-US" altLang="ko-KR" sz="1700" dirty="0" err="1"/>
              <a:t>login.xml</a:t>
            </a:r>
            <a:r>
              <a:rPr kumimoji="1" lang="en-US" altLang="ko-KR" sz="1700" dirty="0"/>
              <a:t>)</a:t>
            </a:r>
            <a:r>
              <a:rPr kumimoji="1" lang="ko-KR" altLang="en-US" sz="1500" dirty="0"/>
              <a:t> </a:t>
            </a:r>
            <a:endParaRPr kumimoji="1" lang="en-US" altLang="ko-KR" sz="1500" dirty="0"/>
          </a:p>
          <a:p>
            <a:endParaRPr kumimoji="1" lang="en-US" altLang="ko-KR" sz="1300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9995901-AB89-BC45-B8A7-A17D04FDEF8A}"/>
              </a:ext>
            </a:extLst>
          </p:cNvPr>
          <p:cNvGrpSpPr/>
          <p:nvPr/>
        </p:nvGrpSpPr>
        <p:grpSpPr>
          <a:xfrm>
            <a:off x="4886507" y="2343597"/>
            <a:ext cx="5314122" cy="1877438"/>
            <a:chOff x="3963178" y="1403857"/>
            <a:chExt cx="5314122" cy="187743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C946D33-0596-FC4E-8237-72DEFB0A20E9}"/>
                </a:ext>
              </a:extLst>
            </p:cNvPr>
            <p:cNvSpPr txBox="1"/>
            <p:nvPr/>
          </p:nvSpPr>
          <p:spPr>
            <a:xfrm>
              <a:off x="3963178" y="1403857"/>
              <a:ext cx="256440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500" dirty="0"/>
                <a:t>&lt;</a:t>
              </a:r>
              <a:r>
                <a:rPr kumimoji="1" lang="ko-KR" altLang="en-US" sz="1500" dirty="0"/>
                <a:t>로그인 </a:t>
              </a:r>
              <a:r>
                <a:rPr kumimoji="1" lang="en-US" altLang="ko-KR" sz="1500" dirty="0"/>
                <a:t>UI</a:t>
              </a:r>
              <a:r>
                <a:rPr kumimoji="1" lang="ko-KR" altLang="en-US" sz="1500" dirty="0"/>
                <a:t> 구조</a:t>
              </a:r>
              <a:r>
                <a:rPr kumimoji="1" lang="en-US" altLang="ko-KR" sz="1500" dirty="0"/>
                <a:t>&gt;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FBC539A-7B42-514F-A537-8CBA2D7E3480}"/>
                </a:ext>
              </a:extLst>
            </p:cNvPr>
            <p:cNvSpPr txBox="1"/>
            <p:nvPr/>
          </p:nvSpPr>
          <p:spPr>
            <a:xfrm>
              <a:off x="3963178" y="1803967"/>
              <a:ext cx="531412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ko-KR" altLang="en-US" sz="1300" dirty="0"/>
                <a:t>전체 레이아웃 </a:t>
              </a:r>
              <a:r>
                <a:rPr kumimoji="1" lang="en-US" altLang="ko-KR" sz="1300" dirty="0"/>
                <a:t>:</a:t>
              </a:r>
              <a:r>
                <a:rPr kumimoji="1" lang="ko-KR" altLang="en-US" sz="1300" dirty="0"/>
                <a:t> </a:t>
              </a:r>
              <a:r>
                <a:rPr kumimoji="1" lang="ko-KR" altLang="en-US" sz="1300" dirty="0" err="1"/>
                <a:t>리니어</a:t>
              </a:r>
              <a:r>
                <a:rPr kumimoji="1" lang="en-US" altLang="ko-KR" sz="1300" dirty="0"/>
                <a:t> </a:t>
              </a:r>
              <a:r>
                <a:rPr kumimoji="1" lang="ko-KR" altLang="en-US" sz="1300" dirty="0"/>
                <a:t>레이아웃</a:t>
              </a:r>
              <a:r>
                <a:rPr kumimoji="1" lang="en-US" altLang="ko-KR" sz="1300" dirty="0"/>
                <a:t>(Linear Layout)</a:t>
              </a:r>
            </a:p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en-US" altLang="ko-KR" sz="1300" dirty="0"/>
                <a:t>orientation</a:t>
              </a:r>
              <a:r>
                <a:rPr kumimoji="1" lang="ko-KR" altLang="en-US" sz="1300" dirty="0"/>
                <a:t> </a:t>
              </a:r>
              <a:r>
                <a:rPr kumimoji="1" lang="en-US" altLang="ko-KR" sz="1300" dirty="0"/>
                <a:t>:</a:t>
              </a:r>
              <a:r>
                <a:rPr kumimoji="1" lang="ko-KR" altLang="en-US" sz="1300" dirty="0"/>
                <a:t> 수직</a:t>
              </a:r>
              <a:r>
                <a:rPr kumimoji="1" lang="en-US" altLang="ko-KR" sz="1300" dirty="0"/>
                <a:t>(vertical)</a:t>
              </a:r>
            </a:p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en-US" altLang="ko-KR" sz="1300" dirty="0"/>
                <a:t>padding : 15dp</a:t>
              </a:r>
              <a:endParaRPr kumimoji="1" lang="en-US" altLang="ko-KR" sz="1500" dirty="0"/>
            </a:p>
            <a:p>
              <a:endParaRPr kumimoji="1" lang="en-US" altLang="ko-KR" sz="1200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D79521A-E364-7F48-B769-5FDBBC0569D5}"/>
              </a:ext>
            </a:extLst>
          </p:cNvPr>
          <p:cNvGrpSpPr/>
          <p:nvPr/>
        </p:nvGrpSpPr>
        <p:grpSpPr>
          <a:xfrm>
            <a:off x="4965334" y="4359390"/>
            <a:ext cx="6624788" cy="1877438"/>
            <a:chOff x="3963177" y="1403857"/>
            <a:chExt cx="5314123" cy="187743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50F3A5A-F4B0-FA44-B848-8DB2B9885C94}"/>
                </a:ext>
              </a:extLst>
            </p:cNvPr>
            <p:cNvSpPr txBox="1"/>
            <p:nvPr/>
          </p:nvSpPr>
          <p:spPr>
            <a:xfrm>
              <a:off x="3963177" y="1403857"/>
              <a:ext cx="297557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500" dirty="0"/>
                <a:t>&lt;</a:t>
              </a:r>
              <a:r>
                <a:rPr kumimoji="1" lang="ko-KR" altLang="en-US" sz="1500" dirty="0"/>
                <a:t>로그인 </a:t>
              </a:r>
              <a:r>
                <a:rPr kumimoji="1" lang="en-US" altLang="ko-KR" sz="1500" dirty="0"/>
                <a:t>UI</a:t>
              </a:r>
              <a:r>
                <a:rPr kumimoji="1" lang="ko-KR" altLang="en-US" sz="1500" dirty="0"/>
                <a:t> 프로세스 컴포넌트</a:t>
              </a:r>
              <a:r>
                <a:rPr kumimoji="1" lang="en-US" altLang="ko-KR" sz="1500" dirty="0"/>
                <a:t>&gt;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635900C-44F4-0441-9538-DA78EA51A013}"/>
                </a:ext>
              </a:extLst>
            </p:cNvPr>
            <p:cNvSpPr txBox="1"/>
            <p:nvPr/>
          </p:nvSpPr>
          <p:spPr>
            <a:xfrm>
              <a:off x="3963178" y="1803967"/>
              <a:ext cx="531412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en-US" altLang="ko-KR" sz="1300" dirty="0" err="1"/>
                <a:t>EditText</a:t>
              </a:r>
              <a:r>
                <a:rPr kumimoji="1" lang="ko-KR" altLang="en-US" sz="1300" dirty="0"/>
                <a:t>의 각 이메일 </a:t>
              </a:r>
              <a:r>
                <a:rPr kumimoji="1" lang="en-US" altLang="ko-KR" sz="1300" dirty="0"/>
                <a:t>/</a:t>
              </a:r>
              <a:r>
                <a:rPr kumimoji="1" lang="ko-KR" altLang="en-US" sz="1300" dirty="0"/>
                <a:t> 패스워드 부분에 정보 입력 후 로그인 버튼 누름 </a:t>
              </a:r>
              <a:endParaRPr kumimoji="1" lang="en-US" altLang="ko-KR" sz="1300" dirty="0"/>
            </a:p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ko-KR" altLang="en-US" sz="1300" dirty="0"/>
                <a:t>회원가입 시 생성되는 </a:t>
              </a:r>
              <a:r>
                <a:rPr kumimoji="1" lang="en-US" altLang="ko-KR" sz="1300" dirty="0" err="1"/>
                <a:t>memberTBL</a:t>
              </a:r>
              <a:r>
                <a:rPr kumimoji="1" lang="ko-KR" altLang="en-US" sz="1300" dirty="0"/>
                <a:t> 테이블과 회원정보에 있는 회원을 </a:t>
              </a:r>
              <a:r>
                <a:rPr kumimoji="1" lang="en-US" altLang="ko-KR" sz="1300" dirty="0"/>
                <a:t>select </a:t>
              </a:r>
              <a:r>
                <a:rPr kumimoji="1" lang="ko-KR" altLang="en-US" sz="1300" dirty="0"/>
                <a:t>하여 로그인 완료 </a:t>
              </a:r>
              <a:endParaRPr kumimoji="1" lang="en-US" altLang="ko-KR" sz="1500" dirty="0"/>
            </a:p>
            <a:p>
              <a:endParaRPr kumimoji="1" lang="en-US" altLang="ko-KR" sz="1200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16D7B9E-D8D3-8547-8626-98483AC89290}"/>
              </a:ext>
            </a:extLst>
          </p:cNvPr>
          <p:cNvGrpSpPr/>
          <p:nvPr/>
        </p:nvGrpSpPr>
        <p:grpSpPr>
          <a:xfrm>
            <a:off x="588066" y="1505822"/>
            <a:ext cx="3695191" cy="5177978"/>
            <a:chOff x="5542451" y="840011"/>
            <a:chExt cx="3695191" cy="517797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5FDD2836-37BA-C349-B975-C140A7E68042}"/>
                </a:ext>
              </a:extLst>
            </p:cNvPr>
            <p:cNvSpPr/>
            <p:nvPr/>
          </p:nvSpPr>
          <p:spPr>
            <a:xfrm>
              <a:off x="5556264" y="840011"/>
              <a:ext cx="3681378" cy="5177978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DA1D1923-42D0-3C4A-83CB-DA5620456BCD}"/>
                </a:ext>
              </a:extLst>
            </p:cNvPr>
            <p:cNvSpPr/>
            <p:nvPr/>
          </p:nvSpPr>
          <p:spPr>
            <a:xfrm>
              <a:off x="5679234" y="2736705"/>
              <a:ext cx="3435438" cy="422131"/>
            </a:xfrm>
            <a:prstGeom prst="rect">
              <a:avLst/>
            </a:prstGeom>
            <a:solidFill>
              <a:srgbClr val="E4917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</a:rPr>
                <a:t>&lt;</a:t>
              </a:r>
              <a:r>
                <a:rPr kumimoji="1" lang="en-US" altLang="ko-KR" dirty="0" err="1">
                  <a:solidFill>
                    <a:schemeClr val="tx1"/>
                  </a:solidFill>
                </a:rPr>
                <a:t>EditText</a:t>
              </a:r>
              <a:r>
                <a:rPr kumimoji="1" lang="en-US" altLang="ko-KR" dirty="0">
                  <a:solidFill>
                    <a:schemeClr val="tx1"/>
                  </a:solidFill>
                </a:rPr>
                <a:t>&gt;</a:t>
              </a:r>
              <a:r>
                <a:rPr kumimoji="1" lang="ko-KR" altLang="en-US" dirty="0">
                  <a:solidFill>
                    <a:schemeClr val="tx1"/>
                  </a:solidFill>
                </a:rPr>
                <a:t> </a:t>
              </a:r>
              <a:endParaRPr kumimoji="1"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51038D5-3DAC-F741-8657-0E7F20B530E3}"/>
                </a:ext>
              </a:extLst>
            </p:cNvPr>
            <p:cNvSpPr/>
            <p:nvPr/>
          </p:nvSpPr>
          <p:spPr>
            <a:xfrm>
              <a:off x="5679234" y="1572090"/>
              <a:ext cx="3435438" cy="43253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</a:rPr>
                <a:t>&lt;</a:t>
              </a:r>
              <a:r>
                <a:rPr kumimoji="1" lang="en-US" altLang="ko-KR" dirty="0" err="1">
                  <a:solidFill>
                    <a:schemeClr val="tx1"/>
                  </a:solidFill>
                </a:rPr>
                <a:t>TextView</a:t>
              </a:r>
              <a:r>
                <a:rPr kumimoji="1" lang="en-US" altLang="ko-KR" dirty="0">
                  <a:solidFill>
                    <a:schemeClr val="tx1"/>
                  </a:solidFill>
                </a:rPr>
                <a:t>&gt;</a:t>
              </a:r>
              <a:r>
                <a:rPr kumimoji="1" lang="ko-KR" altLang="en-US" dirty="0">
                  <a:solidFill>
                    <a:schemeClr val="tx1"/>
                  </a:solidFill>
                </a:rPr>
                <a:t> </a:t>
              </a:r>
              <a:r>
                <a:rPr kumimoji="1" lang="en-US" altLang="ko-KR" dirty="0">
                  <a:solidFill>
                    <a:schemeClr val="tx1"/>
                  </a:solidFill>
                </a:rPr>
                <a:t>-</a:t>
              </a:r>
              <a:r>
                <a:rPr kumimoji="1" lang="ko-KR" altLang="en-US" dirty="0">
                  <a:solidFill>
                    <a:schemeClr val="tx1"/>
                  </a:solidFill>
                </a:rPr>
                <a:t> 로그인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68E9C25-4BE5-DD41-8734-7D0072D310EE}"/>
                </a:ext>
              </a:extLst>
            </p:cNvPr>
            <p:cNvSpPr/>
            <p:nvPr/>
          </p:nvSpPr>
          <p:spPr>
            <a:xfrm>
              <a:off x="5679234" y="4788161"/>
              <a:ext cx="3435438" cy="739348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</a:rPr>
                <a:t>&lt;Button&gt;</a:t>
              </a:r>
              <a:r>
                <a:rPr kumimoji="1" lang="ko-KR" altLang="en-US" dirty="0">
                  <a:solidFill>
                    <a:schemeClr val="tx1"/>
                  </a:solidFill>
                </a:rPr>
                <a:t> </a:t>
              </a:r>
              <a:r>
                <a:rPr kumimoji="1" lang="en-US" altLang="ko-KR" dirty="0">
                  <a:solidFill>
                    <a:schemeClr val="tx1"/>
                  </a:solidFill>
                </a:rPr>
                <a:t>-</a:t>
              </a:r>
              <a:r>
                <a:rPr kumimoji="1" lang="ko-KR" altLang="en-US" dirty="0">
                  <a:solidFill>
                    <a:schemeClr val="tx1"/>
                  </a:solidFill>
                </a:rPr>
                <a:t> </a:t>
              </a:r>
              <a:r>
                <a:rPr kumimoji="1" lang="ko-KR" altLang="en-US" dirty="0" err="1">
                  <a:solidFill>
                    <a:schemeClr val="tx1"/>
                  </a:solidFill>
                </a:rPr>
                <a:t>로그인버튼</a:t>
              </a:r>
              <a:endParaRPr kumimoji="1"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00FEEB3-8ABE-6446-B0A9-04D9F3151E47}"/>
                </a:ext>
              </a:extLst>
            </p:cNvPr>
            <p:cNvSpPr txBox="1"/>
            <p:nvPr/>
          </p:nvSpPr>
          <p:spPr>
            <a:xfrm>
              <a:off x="5542451" y="913251"/>
              <a:ext cx="24938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dirty="0"/>
                <a:t>&lt;</a:t>
              </a:r>
              <a:r>
                <a:rPr kumimoji="1" lang="en-US" altLang="ko-KR" dirty="0" err="1"/>
                <a:t>LinearLayout</a:t>
              </a:r>
              <a:r>
                <a:rPr kumimoji="1" lang="en-US" altLang="ko-KR" dirty="0"/>
                <a:t>&gt;</a:t>
              </a:r>
              <a:endParaRPr kumimoji="1"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EDAF849-2A30-8543-8CF3-B870BE131843}"/>
                </a:ext>
              </a:extLst>
            </p:cNvPr>
            <p:cNvSpPr/>
            <p:nvPr/>
          </p:nvSpPr>
          <p:spPr>
            <a:xfrm>
              <a:off x="5679234" y="2294133"/>
              <a:ext cx="3435438" cy="26618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</a:rPr>
                <a:t>&lt;</a:t>
              </a:r>
              <a:r>
                <a:rPr kumimoji="1" lang="en-US" altLang="ko-KR" dirty="0" err="1">
                  <a:solidFill>
                    <a:schemeClr val="tx1"/>
                  </a:solidFill>
                </a:rPr>
                <a:t>TextView</a:t>
              </a:r>
              <a:r>
                <a:rPr kumimoji="1" lang="en-US" altLang="ko-KR" dirty="0">
                  <a:solidFill>
                    <a:schemeClr val="tx1"/>
                  </a:solidFill>
                </a:rPr>
                <a:t>&gt;</a:t>
              </a:r>
              <a:r>
                <a:rPr kumimoji="1" lang="ko-KR" altLang="en-US" dirty="0">
                  <a:solidFill>
                    <a:schemeClr val="tx1"/>
                  </a:solidFill>
                </a:rPr>
                <a:t> </a:t>
              </a:r>
              <a:r>
                <a:rPr kumimoji="1" lang="en-US" altLang="ko-KR" dirty="0">
                  <a:solidFill>
                    <a:schemeClr val="tx1"/>
                  </a:solidFill>
                </a:rPr>
                <a:t>-</a:t>
              </a:r>
              <a:r>
                <a:rPr kumimoji="1" lang="ko-KR" altLang="en-US" dirty="0">
                  <a:solidFill>
                    <a:schemeClr val="tx1"/>
                  </a:solidFill>
                </a:rPr>
                <a:t> 이메일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3C3FD63-73F5-6A49-BA8E-68FDB73D8D7F}"/>
                </a:ext>
              </a:extLst>
            </p:cNvPr>
            <p:cNvSpPr/>
            <p:nvPr/>
          </p:nvSpPr>
          <p:spPr>
            <a:xfrm>
              <a:off x="5679234" y="3875550"/>
              <a:ext cx="3435438" cy="422131"/>
            </a:xfrm>
            <a:prstGeom prst="rect">
              <a:avLst/>
            </a:prstGeom>
            <a:solidFill>
              <a:srgbClr val="E49173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</a:rPr>
                <a:t>&lt;</a:t>
              </a:r>
              <a:r>
                <a:rPr kumimoji="1" lang="en-US" altLang="ko-KR" dirty="0" err="1">
                  <a:solidFill>
                    <a:schemeClr val="tx1"/>
                  </a:solidFill>
                </a:rPr>
                <a:t>EditText</a:t>
              </a:r>
              <a:r>
                <a:rPr kumimoji="1" lang="en-US" altLang="ko-KR" dirty="0">
                  <a:solidFill>
                    <a:schemeClr val="tx1"/>
                  </a:solidFill>
                </a:rPr>
                <a:t>&gt;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0AEDFAE4-9049-3941-9C9A-3FDBB0F4B8FE}"/>
                </a:ext>
              </a:extLst>
            </p:cNvPr>
            <p:cNvSpPr/>
            <p:nvPr/>
          </p:nvSpPr>
          <p:spPr>
            <a:xfrm>
              <a:off x="5679234" y="3432978"/>
              <a:ext cx="3435438" cy="26618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>
                  <a:solidFill>
                    <a:schemeClr val="tx1"/>
                  </a:solidFill>
                </a:rPr>
                <a:t>&lt;</a:t>
              </a:r>
              <a:r>
                <a:rPr kumimoji="1" lang="en-US" altLang="ko-KR" dirty="0" err="1">
                  <a:solidFill>
                    <a:schemeClr val="tx1"/>
                  </a:solidFill>
                </a:rPr>
                <a:t>TextView</a:t>
              </a:r>
              <a:r>
                <a:rPr kumimoji="1" lang="en-US" altLang="ko-KR" dirty="0">
                  <a:solidFill>
                    <a:schemeClr val="tx1"/>
                  </a:solidFill>
                </a:rPr>
                <a:t>&gt;</a:t>
              </a:r>
              <a:r>
                <a:rPr kumimoji="1" lang="ko-KR" altLang="en-US" dirty="0">
                  <a:solidFill>
                    <a:schemeClr val="tx1"/>
                  </a:solidFill>
                </a:rPr>
                <a:t> </a:t>
              </a:r>
              <a:r>
                <a:rPr kumimoji="1" lang="en-US" altLang="ko-KR" dirty="0">
                  <a:solidFill>
                    <a:schemeClr val="tx1"/>
                  </a:solidFill>
                </a:rPr>
                <a:t>-</a:t>
              </a:r>
              <a:r>
                <a:rPr kumimoji="1" lang="ko-KR" altLang="en-US" dirty="0">
                  <a:solidFill>
                    <a:schemeClr val="tx1"/>
                  </a:solidFill>
                </a:rPr>
                <a:t> 패스워드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8259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4670F933-E169-1341-8544-0DC36F05AF02}"/>
              </a:ext>
            </a:extLst>
          </p:cNvPr>
          <p:cNvGrpSpPr/>
          <p:nvPr/>
        </p:nvGrpSpPr>
        <p:grpSpPr>
          <a:xfrm>
            <a:off x="179651" y="116751"/>
            <a:ext cx="3212678" cy="528575"/>
            <a:chOff x="304797" y="226027"/>
            <a:chExt cx="7238662" cy="746428"/>
          </a:xfrm>
        </p:grpSpPr>
        <p:cxnSp>
          <p:nvCxnSpPr>
            <p:cNvPr id="9" name="직선 연결선 1">
              <a:extLst>
                <a:ext uri="{FF2B5EF4-FFF2-40B4-BE49-F238E27FC236}">
                  <a16:creationId xmlns:a16="http://schemas.microsoft.com/office/drawing/2014/main" id="{76A44839-D989-F940-A1E0-63474F7F3971}"/>
                </a:ext>
              </a:extLst>
            </p:cNvPr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8ACEBAB-9014-A942-9824-BA5899400F19}"/>
                </a:ext>
              </a:extLst>
            </p:cNvPr>
            <p:cNvSpPr/>
            <p:nvPr/>
          </p:nvSpPr>
          <p:spPr>
            <a:xfrm>
              <a:off x="304797" y="226027"/>
              <a:ext cx="7238662" cy="7388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</a:t>
              </a:r>
              <a:r>
                <a:rPr lang="ko-KR" altLang="en-US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ction</a:t>
              </a:r>
              <a:r>
                <a:rPr lang="en-US" altLang="ko-KR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</a:t>
              </a:r>
              <a:r>
                <a:rPr lang="ko-KR" altLang="en-US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수행</a:t>
              </a:r>
              <a:r>
                <a:rPr lang="en-US" altLang="ko-KR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ko-KR" altLang="en-US" sz="25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1" name="잉크 10">
                <a:extLst>
                  <a:ext uri="{FF2B5EF4-FFF2-40B4-BE49-F238E27FC236}">
                    <a16:creationId xmlns:a16="http://schemas.microsoft.com/office/drawing/2014/main" id="{700D329C-8286-8344-8551-252BAA0A3806}"/>
                  </a:ext>
                </a:extLst>
              </p14:cNvPr>
              <p14:cNvContentPartPr/>
              <p14:nvPr/>
            </p14:nvContentPartPr>
            <p14:xfrm>
              <a:off x="1967963" y="1454979"/>
              <a:ext cx="360" cy="360"/>
            </p14:xfrm>
          </p:contentPart>
        </mc:Choice>
        <mc:Fallback xmlns="">
          <p:pic>
            <p:nvPicPr>
              <p:cNvPr id="11" name="잉크 10">
                <a:extLst>
                  <a:ext uri="{FF2B5EF4-FFF2-40B4-BE49-F238E27FC236}">
                    <a16:creationId xmlns:a16="http://schemas.microsoft.com/office/drawing/2014/main" id="{700D329C-8286-8344-8551-252BAA0A380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49963" y="1346979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116FB9D1-7576-584C-93BB-7B0AF673A9F2}"/>
              </a:ext>
            </a:extLst>
          </p:cNvPr>
          <p:cNvSpPr txBox="1"/>
          <p:nvPr/>
        </p:nvSpPr>
        <p:spPr>
          <a:xfrm>
            <a:off x="259399" y="883214"/>
            <a:ext cx="603629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kumimoji="1" lang="ko-KR" altLang="en-US" sz="1900" dirty="0" err="1"/>
              <a:t>주문관리</a:t>
            </a:r>
            <a:r>
              <a:rPr kumimoji="1" lang="ko-KR" altLang="en-US" sz="1900" dirty="0"/>
              <a:t> 시스템에 적용하고 싶은 핵심 내용 </a:t>
            </a:r>
            <a:r>
              <a:rPr kumimoji="1" lang="en-US" altLang="ko-KR" sz="1900" dirty="0"/>
              <a:t>2</a:t>
            </a:r>
            <a:r>
              <a:rPr kumimoji="1" lang="ko-KR" altLang="en-US" sz="1900" dirty="0"/>
              <a:t>가지</a:t>
            </a:r>
            <a:endParaRPr kumimoji="1" lang="en-US" altLang="ko-KR" sz="19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E54F95-0EE2-9642-B4A8-FCF22EFCDB47}"/>
              </a:ext>
            </a:extLst>
          </p:cNvPr>
          <p:cNvSpPr txBox="1"/>
          <p:nvPr/>
        </p:nvSpPr>
        <p:spPr>
          <a:xfrm>
            <a:off x="4694247" y="1894943"/>
            <a:ext cx="29984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700" dirty="0"/>
              <a:t>1)</a:t>
            </a:r>
            <a:r>
              <a:rPr kumimoji="1" lang="ko-KR" altLang="en-US" sz="1700" dirty="0"/>
              <a:t> 상품정보 설명</a:t>
            </a:r>
            <a:r>
              <a:rPr kumimoji="1" lang="en-US" altLang="ko-KR" sz="1700" dirty="0"/>
              <a:t>(</a:t>
            </a:r>
            <a:r>
              <a:rPr kumimoji="1" lang="en-US" altLang="ko-KR" sz="1700" dirty="0" err="1"/>
              <a:t>result.xml</a:t>
            </a:r>
            <a:r>
              <a:rPr kumimoji="1" lang="en-US" altLang="ko-KR" sz="1700" dirty="0"/>
              <a:t>)</a:t>
            </a:r>
            <a:r>
              <a:rPr kumimoji="1" lang="ko-KR" altLang="en-US" sz="1500" dirty="0"/>
              <a:t> </a:t>
            </a:r>
            <a:endParaRPr kumimoji="1" lang="en-US" altLang="ko-KR" sz="1500" dirty="0"/>
          </a:p>
          <a:p>
            <a:endParaRPr kumimoji="1" lang="en-US" altLang="ko-KR" sz="1300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9995901-AB89-BC45-B8A7-A17D04FDEF8A}"/>
              </a:ext>
            </a:extLst>
          </p:cNvPr>
          <p:cNvGrpSpPr/>
          <p:nvPr/>
        </p:nvGrpSpPr>
        <p:grpSpPr>
          <a:xfrm>
            <a:off x="4886507" y="2343597"/>
            <a:ext cx="6312796" cy="2185214"/>
            <a:chOff x="3963178" y="1403857"/>
            <a:chExt cx="6312796" cy="218521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C946D33-0596-FC4E-8237-72DEFB0A20E9}"/>
                </a:ext>
              </a:extLst>
            </p:cNvPr>
            <p:cNvSpPr txBox="1"/>
            <p:nvPr/>
          </p:nvSpPr>
          <p:spPr>
            <a:xfrm>
              <a:off x="3963178" y="1403857"/>
              <a:ext cx="256440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500" dirty="0"/>
                <a:t>&lt;</a:t>
              </a:r>
              <a:r>
                <a:rPr kumimoji="1" lang="ko-KR" altLang="en-US" sz="1500" dirty="0"/>
                <a:t>상품정보 </a:t>
              </a:r>
              <a:r>
                <a:rPr kumimoji="1" lang="en-US" altLang="ko-KR" sz="1500" dirty="0"/>
                <a:t>UI</a:t>
              </a:r>
              <a:r>
                <a:rPr kumimoji="1" lang="ko-KR" altLang="en-US" sz="1500" dirty="0"/>
                <a:t> 구조</a:t>
              </a:r>
              <a:r>
                <a:rPr kumimoji="1" lang="en-US" altLang="ko-KR" sz="1500" dirty="0"/>
                <a:t>&gt;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FBC539A-7B42-514F-A537-8CBA2D7E3480}"/>
                </a:ext>
              </a:extLst>
            </p:cNvPr>
            <p:cNvSpPr txBox="1"/>
            <p:nvPr/>
          </p:nvSpPr>
          <p:spPr>
            <a:xfrm>
              <a:off x="3963178" y="1803967"/>
              <a:ext cx="6312796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ko-KR" altLang="en-US" sz="1300" dirty="0"/>
                <a:t>레이아웃 </a:t>
              </a:r>
              <a:r>
                <a:rPr kumimoji="1" lang="en-US" altLang="ko-KR" sz="1300" dirty="0"/>
                <a:t>: </a:t>
              </a:r>
              <a:r>
                <a:rPr kumimoji="1" lang="en-US" altLang="ko-KR" sz="1300" dirty="0" err="1"/>
                <a:t>LinearLayout</a:t>
              </a:r>
              <a:r>
                <a:rPr kumimoji="1" lang="en-US" altLang="ko-KR" sz="1300" dirty="0"/>
                <a:t>, </a:t>
              </a:r>
              <a:r>
                <a:rPr kumimoji="1" lang="en-US" altLang="ko-KR" sz="1300" dirty="0" err="1"/>
                <a:t>FrameLayout</a:t>
              </a:r>
              <a:r>
                <a:rPr kumimoji="1" lang="ko-KR" altLang="en-US" sz="1300" dirty="0"/>
                <a:t>의 </a:t>
              </a:r>
              <a:r>
                <a:rPr kumimoji="1" lang="en-US" altLang="ko-KR" sz="1300" dirty="0" err="1"/>
                <a:t>ScrollView</a:t>
              </a:r>
              <a:r>
                <a:rPr kumimoji="1" lang="en-US" altLang="ko-KR" sz="1300" dirty="0"/>
                <a:t>,</a:t>
              </a:r>
              <a:r>
                <a:rPr kumimoji="1" lang="ko-KR" altLang="en-US" sz="1300" dirty="0"/>
                <a:t> </a:t>
              </a:r>
              <a:r>
                <a:rPr kumimoji="1" lang="en-US" altLang="ko-KR" sz="1300" dirty="0" err="1"/>
                <a:t>LinearLayout</a:t>
              </a:r>
              <a:r>
                <a:rPr kumimoji="1" lang="en-US" altLang="ko-KR" sz="1300" dirty="0"/>
                <a:t> </a:t>
              </a:r>
            </a:p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en-US" altLang="ko-KR" sz="1300" dirty="0"/>
                <a:t>2</a:t>
              </a:r>
              <a:r>
                <a:rPr kumimoji="1" lang="ko-KR" altLang="en-US" sz="1300" dirty="0"/>
                <a:t>개의 </a:t>
              </a:r>
              <a:r>
                <a:rPr kumimoji="1" lang="en-US" altLang="ko-KR" sz="1300" dirty="0" err="1"/>
                <a:t>LinearLayout</a:t>
              </a:r>
              <a:r>
                <a:rPr kumimoji="1" lang="ko-KR" altLang="en-US" sz="1300" dirty="0"/>
                <a:t> </a:t>
              </a:r>
              <a:r>
                <a:rPr kumimoji="1" lang="en-US" altLang="ko-KR" sz="1300" dirty="0"/>
                <a:t>orientation</a:t>
              </a:r>
              <a:r>
                <a:rPr kumimoji="1" lang="ko-KR" altLang="en-US" sz="1300" dirty="0"/>
                <a:t> </a:t>
              </a:r>
              <a:r>
                <a:rPr kumimoji="1" lang="en-US" altLang="ko-KR" sz="1300" dirty="0"/>
                <a:t>:</a:t>
              </a:r>
              <a:r>
                <a:rPr kumimoji="1" lang="ko-KR" altLang="en-US" sz="1300" dirty="0"/>
                <a:t> 수직</a:t>
              </a:r>
              <a:r>
                <a:rPr kumimoji="1" lang="en-US" altLang="ko-KR" sz="1300" dirty="0"/>
                <a:t>(vertical)</a:t>
              </a:r>
            </a:p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ko-KR" altLang="en-US" sz="1300" dirty="0"/>
                <a:t>전체화면 </a:t>
              </a:r>
              <a:r>
                <a:rPr kumimoji="1" lang="en-US" altLang="ko-KR" sz="1300" dirty="0" err="1"/>
                <a:t>LinearLayout</a:t>
              </a:r>
              <a:r>
                <a:rPr kumimoji="1" lang="en-US" altLang="ko-KR" sz="1300" dirty="0"/>
                <a:t> padding : 15dp</a:t>
              </a:r>
            </a:p>
            <a:p>
              <a:pPr marL="285750" indent="-285750">
                <a:lnSpc>
                  <a:spcPct val="200000"/>
                </a:lnSpc>
                <a:buFontTx/>
                <a:buChar char="-"/>
              </a:pPr>
              <a:endParaRPr kumimoji="1" lang="en-US" altLang="ko-KR" sz="1000" dirty="0"/>
            </a:p>
            <a:p>
              <a:endParaRPr kumimoji="1" lang="en-US" altLang="ko-KR" sz="1200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D79521A-E364-7F48-B769-5FDBBC0569D5}"/>
              </a:ext>
            </a:extLst>
          </p:cNvPr>
          <p:cNvGrpSpPr/>
          <p:nvPr/>
        </p:nvGrpSpPr>
        <p:grpSpPr>
          <a:xfrm>
            <a:off x="4965334" y="4359390"/>
            <a:ext cx="6624788" cy="1477328"/>
            <a:chOff x="3963177" y="1403857"/>
            <a:chExt cx="5314123" cy="147732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50F3A5A-F4B0-FA44-B848-8DB2B9885C94}"/>
                </a:ext>
              </a:extLst>
            </p:cNvPr>
            <p:cNvSpPr txBox="1"/>
            <p:nvPr/>
          </p:nvSpPr>
          <p:spPr>
            <a:xfrm>
              <a:off x="3963177" y="1403857"/>
              <a:ext cx="297557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500" dirty="0"/>
                <a:t>&lt;</a:t>
              </a:r>
              <a:r>
                <a:rPr kumimoji="1" lang="ko-KR" altLang="en-US" sz="1500" dirty="0"/>
                <a:t>상품정보 프로세스 컴포넌트</a:t>
              </a:r>
              <a:r>
                <a:rPr kumimoji="1" lang="en-US" altLang="ko-KR" sz="1500" dirty="0"/>
                <a:t>&gt;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635900C-44F4-0441-9538-DA78EA51A013}"/>
                </a:ext>
              </a:extLst>
            </p:cNvPr>
            <p:cNvSpPr txBox="1"/>
            <p:nvPr/>
          </p:nvSpPr>
          <p:spPr>
            <a:xfrm>
              <a:off x="3963178" y="1803967"/>
              <a:ext cx="531412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en-US" altLang="ko-KR" sz="1300" dirty="0"/>
                <a:t>raw</a:t>
              </a:r>
              <a:r>
                <a:rPr kumimoji="1" lang="ko-KR" altLang="en-US" sz="1300" dirty="0"/>
                <a:t>폴더에 있는 상품 설명</a:t>
              </a:r>
              <a:r>
                <a:rPr kumimoji="1" lang="en-US" altLang="ko-KR" sz="1300" dirty="0"/>
                <a:t>,</a:t>
              </a:r>
              <a:r>
                <a:rPr kumimoji="1" lang="ko-KR" altLang="en-US" sz="1300" dirty="0"/>
                <a:t> 특징 및 요약 </a:t>
              </a:r>
              <a:r>
                <a:rPr kumimoji="1" lang="en-US" altLang="ko-KR" sz="1300" dirty="0"/>
                <a:t>file</a:t>
              </a:r>
              <a:r>
                <a:rPr kumimoji="1" lang="ko-KR" altLang="en-US" sz="1300" dirty="0"/>
                <a:t>을 읽어와서 </a:t>
              </a:r>
              <a:r>
                <a:rPr kumimoji="1" lang="en-US" altLang="ko-KR" sz="1300" dirty="0" err="1"/>
                <a:t>result.xml</a:t>
              </a:r>
              <a:r>
                <a:rPr kumimoji="1" lang="ko-KR" altLang="en-US" sz="1300" dirty="0"/>
                <a:t> 화면 나타냄</a:t>
              </a:r>
              <a:endParaRPr kumimoji="1" lang="en-US" altLang="ko-KR" sz="1300" dirty="0"/>
            </a:p>
            <a:p>
              <a:pPr marL="285750" indent="-285750">
                <a:lnSpc>
                  <a:spcPct val="200000"/>
                </a:lnSpc>
                <a:buFontTx/>
                <a:buChar char="-"/>
              </a:pPr>
              <a:r>
                <a:rPr kumimoji="1" lang="ko-KR" altLang="en-US" sz="1300" dirty="0"/>
                <a:t>전 </a:t>
              </a:r>
              <a:r>
                <a:rPr kumimoji="1" lang="en-US" altLang="ko-KR" sz="1300" dirty="0" err="1"/>
                <a:t>index.xml</a:t>
              </a:r>
              <a:r>
                <a:rPr kumimoji="1" lang="ko-KR" altLang="en-US" sz="1300" dirty="0"/>
                <a:t> 화면 </a:t>
              </a:r>
              <a:r>
                <a:rPr kumimoji="1" lang="en-US" altLang="ko-KR" sz="1300" dirty="0"/>
                <a:t>intent</a:t>
              </a:r>
              <a:r>
                <a:rPr kumimoji="1" lang="ko-KR" altLang="en-US" sz="1300" dirty="0"/>
                <a:t>하여 상품명</a:t>
              </a:r>
              <a:r>
                <a:rPr kumimoji="1" lang="en-US" altLang="ko-KR" sz="1300" dirty="0"/>
                <a:t>,</a:t>
              </a:r>
              <a:r>
                <a:rPr kumimoji="1" lang="ko-KR" altLang="en-US" sz="1300" dirty="0"/>
                <a:t> 가격 값 가져옴</a:t>
              </a:r>
              <a:endParaRPr kumimoji="1" lang="en-US" altLang="ko-KR" sz="1300" dirty="0"/>
            </a:p>
            <a:p>
              <a:endParaRPr kumimoji="1" lang="en-US" altLang="ko-KR" sz="1200" dirty="0"/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FDD2836-37BA-C349-B975-C140A7E68042}"/>
              </a:ext>
            </a:extLst>
          </p:cNvPr>
          <p:cNvSpPr/>
          <p:nvPr/>
        </p:nvSpPr>
        <p:spPr>
          <a:xfrm>
            <a:off x="601879" y="1505822"/>
            <a:ext cx="3681378" cy="5177978"/>
          </a:xfrm>
          <a:prstGeom prst="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0FEEB3-8ABE-6446-B0A9-04D9F3151E47}"/>
              </a:ext>
            </a:extLst>
          </p:cNvPr>
          <p:cNvSpPr txBox="1"/>
          <p:nvPr/>
        </p:nvSpPr>
        <p:spPr>
          <a:xfrm>
            <a:off x="588066" y="1579062"/>
            <a:ext cx="2493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&lt;</a:t>
            </a:r>
            <a:r>
              <a:rPr kumimoji="1" lang="en-US" altLang="ko-KR" dirty="0" err="1"/>
              <a:t>LinearLayout</a:t>
            </a:r>
            <a:r>
              <a:rPr kumimoji="1" lang="en-US" altLang="ko-KR" dirty="0"/>
              <a:t>&gt;</a:t>
            </a:r>
            <a:endParaRPr kumimoji="1"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D4C4EFD-F4C2-634D-9127-584B1B18F92A}"/>
              </a:ext>
            </a:extLst>
          </p:cNvPr>
          <p:cNvSpPr/>
          <p:nvPr/>
        </p:nvSpPr>
        <p:spPr>
          <a:xfrm>
            <a:off x="702397" y="2021634"/>
            <a:ext cx="3435438" cy="4488223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3D23960-52B4-C94D-AABE-C12CD91ED3E7}"/>
              </a:ext>
            </a:extLst>
          </p:cNvPr>
          <p:cNvSpPr txBox="1"/>
          <p:nvPr/>
        </p:nvSpPr>
        <p:spPr>
          <a:xfrm>
            <a:off x="873586" y="2056299"/>
            <a:ext cx="2493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&lt;</a:t>
            </a:r>
            <a:r>
              <a:rPr kumimoji="1" lang="en-US" altLang="ko-KR" dirty="0" err="1"/>
              <a:t>ScrollView</a:t>
            </a:r>
            <a:r>
              <a:rPr kumimoji="1" lang="en-US" altLang="ko-KR" dirty="0"/>
              <a:t>&gt;</a:t>
            </a:r>
            <a:endParaRPr kumimoji="1"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51038D5-3DAC-F741-8657-0E7F20B530E3}"/>
              </a:ext>
            </a:extLst>
          </p:cNvPr>
          <p:cNvSpPr/>
          <p:nvPr/>
        </p:nvSpPr>
        <p:spPr>
          <a:xfrm>
            <a:off x="824224" y="2464207"/>
            <a:ext cx="3177325" cy="374846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2345D09-00C9-4044-B1C7-ACEE61FA1606}"/>
              </a:ext>
            </a:extLst>
          </p:cNvPr>
          <p:cNvSpPr txBox="1"/>
          <p:nvPr/>
        </p:nvSpPr>
        <p:spPr>
          <a:xfrm>
            <a:off x="1219094" y="2534912"/>
            <a:ext cx="2493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&lt;</a:t>
            </a:r>
            <a:r>
              <a:rPr kumimoji="1" lang="en-US" altLang="ko-KR" dirty="0" err="1"/>
              <a:t>LinearLayout</a:t>
            </a:r>
            <a:r>
              <a:rPr kumimoji="1" lang="en-US" altLang="ko-KR" dirty="0"/>
              <a:t>&gt;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865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C45D1D85-EF1A-2840-B73F-FB2C041B1E7A}"/>
              </a:ext>
            </a:extLst>
          </p:cNvPr>
          <p:cNvGrpSpPr/>
          <p:nvPr/>
        </p:nvGrpSpPr>
        <p:grpSpPr>
          <a:xfrm>
            <a:off x="4074651" y="2659559"/>
            <a:ext cx="4612147" cy="769441"/>
            <a:chOff x="304797" y="226027"/>
            <a:chExt cx="7238662" cy="747659"/>
          </a:xfrm>
        </p:grpSpPr>
        <p:cxnSp>
          <p:nvCxnSpPr>
            <p:cNvPr id="6" name="직선 연결선 1">
              <a:extLst>
                <a:ext uri="{FF2B5EF4-FFF2-40B4-BE49-F238E27FC236}">
                  <a16:creationId xmlns:a16="http://schemas.microsoft.com/office/drawing/2014/main" id="{6E8B3B9A-A09F-CE42-940D-664EE3315239}"/>
                </a:ext>
              </a:extLst>
            </p:cNvPr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2DB691-E684-2C40-99AC-869F590B0B0B}"/>
                </a:ext>
              </a:extLst>
            </p:cNvPr>
            <p:cNvSpPr/>
            <p:nvPr/>
          </p:nvSpPr>
          <p:spPr>
            <a:xfrm>
              <a:off x="304797" y="226027"/>
              <a:ext cx="7238662" cy="747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Result(</a:t>
              </a:r>
              <a:r>
                <a:rPr lang="ko-KR" altLang="en-US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결과</a:t>
              </a:r>
              <a:r>
                <a:rPr lang="en-US" altLang="ko-KR" sz="44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ko-KR" altLang="en-US" sz="4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093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F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1EEBCF0F-7B43-3E4B-949E-40E8F28406A3}"/>
              </a:ext>
            </a:extLst>
          </p:cNvPr>
          <p:cNvGrpSpPr/>
          <p:nvPr/>
        </p:nvGrpSpPr>
        <p:grpSpPr>
          <a:xfrm>
            <a:off x="305775" y="301345"/>
            <a:ext cx="3212678" cy="528575"/>
            <a:chOff x="304797" y="226027"/>
            <a:chExt cx="7238662" cy="746428"/>
          </a:xfrm>
        </p:grpSpPr>
        <p:cxnSp>
          <p:nvCxnSpPr>
            <p:cNvPr id="9" name="직선 연결선 1">
              <a:extLst>
                <a:ext uri="{FF2B5EF4-FFF2-40B4-BE49-F238E27FC236}">
                  <a16:creationId xmlns:a16="http://schemas.microsoft.com/office/drawing/2014/main" id="{87F2DE7B-271C-234C-A009-7A9753569F06}"/>
                </a:ext>
              </a:extLst>
            </p:cNvPr>
            <p:cNvCxnSpPr/>
            <p:nvPr/>
          </p:nvCxnSpPr>
          <p:spPr>
            <a:xfrm>
              <a:off x="304799" y="972455"/>
              <a:ext cx="6197600" cy="0"/>
            </a:xfrm>
            <a:prstGeom prst="line">
              <a:avLst/>
            </a:prstGeom>
            <a:ln w="38100">
              <a:solidFill>
                <a:srgbClr val="E4917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CB1059E-6AC7-F84D-8442-58B618EDFA3E}"/>
                </a:ext>
              </a:extLst>
            </p:cNvPr>
            <p:cNvSpPr/>
            <p:nvPr/>
          </p:nvSpPr>
          <p:spPr>
            <a:xfrm>
              <a:off x="304797" y="226027"/>
              <a:ext cx="7238662" cy="7388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</a:t>
              </a:r>
              <a:r>
                <a:rPr lang="ko-KR" altLang="en-US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</a:t>
              </a:r>
              <a:r>
                <a:rPr lang="en-US" altLang="ko-KR" sz="28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esult</a:t>
              </a:r>
              <a:r>
                <a:rPr lang="en-US" altLang="ko-KR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</a:t>
              </a:r>
              <a:r>
                <a:rPr lang="ko-KR" altLang="en-US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결과</a:t>
              </a:r>
              <a:r>
                <a:rPr lang="en-US" altLang="ko-KR" sz="25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64565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ko-KR" altLang="en-US" sz="25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64565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1" name="잉크 10">
                <a:extLst>
                  <a:ext uri="{FF2B5EF4-FFF2-40B4-BE49-F238E27FC236}">
                    <a16:creationId xmlns:a16="http://schemas.microsoft.com/office/drawing/2014/main" id="{F40E0D61-489F-364C-8AAB-1D7BC1C0C319}"/>
                  </a:ext>
                </a:extLst>
              </p14:cNvPr>
              <p14:cNvContentPartPr/>
              <p14:nvPr/>
            </p14:nvContentPartPr>
            <p14:xfrm>
              <a:off x="1967963" y="1454979"/>
              <a:ext cx="360" cy="360"/>
            </p14:xfrm>
          </p:contentPart>
        </mc:Choice>
        <mc:Fallback xmlns="">
          <p:pic>
            <p:nvPicPr>
              <p:cNvPr id="11" name="잉크 10">
                <a:extLst>
                  <a:ext uri="{FF2B5EF4-FFF2-40B4-BE49-F238E27FC236}">
                    <a16:creationId xmlns:a16="http://schemas.microsoft.com/office/drawing/2014/main" id="{F40E0D61-489F-364C-8AAB-1D7BC1C0C31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49963" y="1346979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7291103D-2D4F-F549-9A87-19490E9F828B}"/>
              </a:ext>
            </a:extLst>
          </p:cNvPr>
          <p:cNvSpPr txBox="1"/>
          <p:nvPr/>
        </p:nvSpPr>
        <p:spPr>
          <a:xfrm>
            <a:off x="6375043" y="2808994"/>
            <a:ext cx="2862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ko-KR" altLang="en-US" sz="2000" dirty="0"/>
              <a:t>사소한 실수의 중요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3F555D-03A7-DD46-BC83-294EE49F71C0}"/>
              </a:ext>
            </a:extLst>
          </p:cNvPr>
          <p:cNvSpPr txBox="1"/>
          <p:nvPr/>
        </p:nvSpPr>
        <p:spPr>
          <a:xfrm>
            <a:off x="305775" y="2808994"/>
            <a:ext cx="4230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kumimoji="1" lang="ko-KR" altLang="en-US" sz="2000" dirty="0"/>
              <a:t>파일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r>
              <a:rPr kumimoji="1" lang="ko-KR" altLang="en-US" sz="2000" dirty="0" err="1"/>
              <a:t>디비</a:t>
            </a:r>
            <a:r>
              <a:rPr kumimoji="1" lang="ko-KR" altLang="en-US" sz="2000" dirty="0"/>
              <a:t> 다양한 기술 적용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BD80F9-62EC-9B43-B536-93C57198C0B8}"/>
              </a:ext>
            </a:extLst>
          </p:cNvPr>
          <p:cNvSpPr txBox="1"/>
          <p:nvPr/>
        </p:nvSpPr>
        <p:spPr>
          <a:xfrm>
            <a:off x="602389" y="3281993"/>
            <a:ext cx="56309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:</a:t>
            </a:r>
            <a:r>
              <a:rPr kumimoji="1" lang="ko-KR" altLang="en-US" sz="1200" dirty="0"/>
              <a:t> 예전에 동아리에서 안드로이드 앱을 만들었을 때 </a:t>
            </a:r>
            <a:r>
              <a:rPr kumimoji="1" lang="en-US" altLang="ko-KR" sz="1200" dirty="0"/>
              <a:t>xml</a:t>
            </a:r>
            <a:r>
              <a:rPr kumimoji="1" lang="ko-KR" altLang="en-US" sz="1200" dirty="0"/>
              <a:t>화면과 </a:t>
            </a:r>
            <a:r>
              <a:rPr kumimoji="1" lang="en-US" altLang="ko-KR" sz="1200" dirty="0"/>
              <a:t>java</a:t>
            </a:r>
            <a:r>
              <a:rPr kumimoji="1" lang="ko-KR" altLang="en-US" sz="1200" dirty="0"/>
              <a:t> 코드만 이용하여 개발을 했습니다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그런데 이번 모바일응용프로그램 수업을 들으면서 </a:t>
            </a:r>
            <a:r>
              <a:rPr kumimoji="1" lang="en-US" altLang="ko-KR" sz="1200" dirty="0"/>
              <a:t>raw</a:t>
            </a:r>
            <a:r>
              <a:rPr kumimoji="1" lang="ko-KR" altLang="en-US" sz="1200" dirty="0"/>
              <a:t>폴더를 생성하여 </a:t>
            </a:r>
            <a:r>
              <a:rPr kumimoji="1" lang="en-US" altLang="ko-KR" sz="1200" dirty="0"/>
              <a:t>file</a:t>
            </a:r>
            <a:r>
              <a:rPr kumimoji="1" lang="ko-KR" altLang="en-US" sz="1200" dirty="0"/>
              <a:t>을 만들어서 적용시켜보고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데이터베이스를 적용하여 데이터를 저장하는 경험을 할 수 있었습니다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직접 해보기 전에는 어려워 보여서 두려웠고 오랜 시간이 걸리지 않을까 라는 생각을 했습니다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 </a:t>
            </a:r>
            <a:endParaRPr kumimoji="1" lang="en-US" altLang="ko-KR" sz="1200" dirty="0"/>
          </a:p>
          <a:p>
            <a:r>
              <a:rPr kumimoji="1" lang="ko-KR" altLang="en-US" sz="1200" dirty="0"/>
              <a:t>걱정과는 다르게 교수님의 수업과 스터디를 통해 짧은 시간 안에 성공할 수 있었습니다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새로운 경험을 할 수 있었습니다</a:t>
            </a:r>
            <a:r>
              <a:rPr kumimoji="1" lang="en-US" altLang="ko-KR" sz="1200" dirty="0"/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96AC10-40D3-CD4D-9EC0-F3700DC5ED7A}"/>
              </a:ext>
            </a:extLst>
          </p:cNvPr>
          <p:cNvSpPr txBox="1"/>
          <p:nvPr/>
        </p:nvSpPr>
        <p:spPr>
          <a:xfrm>
            <a:off x="6375043" y="3268851"/>
            <a:ext cx="56309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:</a:t>
            </a:r>
            <a:r>
              <a:rPr kumimoji="1" lang="ko-KR" altLang="en-US" sz="1200" dirty="0"/>
              <a:t> 분명 오류는 없는데 실행이 되지 않았을 때가 있었습니다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이것저것 변경해보고 반복해본 결과 정말 생각하지도 못했던 부분에서 실수가 있었다는 사실을 알게 되었습니다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사소한 실수라는 것은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예를 들어서 </a:t>
            </a:r>
            <a:r>
              <a:rPr kumimoji="1" lang="en-US" altLang="ko-KR" sz="1200" dirty="0" err="1"/>
              <a:t>LinearLayoiut</a:t>
            </a:r>
            <a:r>
              <a:rPr kumimoji="1" lang="ko-KR" altLang="en-US" sz="1200" dirty="0"/>
              <a:t>에서 </a:t>
            </a:r>
            <a:r>
              <a:rPr kumimoji="1" lang="en-US" altLang="ko-KR" sz="1200" dirty="0" err="1"/>
              <a:t>layout_width</a:t>
            </a:r>
            <a:r>
              <a:rPr kumimoji="1" lang="ko-KR" altLang="en-US" sz="1200" dirty="0" err="1"/>
              <a:t>를</a:t>
            </a:r>
            <a:r>
              <a:rPr kumimoji="1" lang="ko-KR" altLang="en-US" sz="1200" dirty="0"/>
              <a:t> </a:t>
            </a:r>
            <a:r>
              <a:rPr kumimoji="1" lang="en-US" altLang="ko-KR" sz="1200" dirty="0" err="1"/>
              <a:t>match_parent</a:t>
            </a:r>
            <a:r>
              <a:rPr kumimoji="1" lang="ko-KR" altLang="en-US" sz="1200" dirty="0"/>
              <a:t>로 해야하는데 </a:t>
            </a:r>
            <a:r>
              <a:rPr kumimoji="1" lang="en-US" altLang="ko-KR" sz="1200" dirty="0" err="1"/>
              <a:t>wrap_content</a:t>
            </a:r>
            <a:r>
              <a:rPr kumimoji="1" lang="ko-KR" altLang="en-US" sz="1200" dirty="0"/>
              <a:t>로 한 것입니다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현재 화면에 적절하게 적용해야 하는데 평소에 스터디하면서 적용시켜봤던 </a:t>
            </a:r>
            <a:r>
              <a:rPr kumimoji="1" lang="en-US" altLang="ko-KR" sz="1200" dirty="0" err="1"/>
              <a:t>match_parent</a:t>
            </a:r>
            <a:r>
              <a:rPr kumimoji="1" lang="ko-KR" altLang="en-US" sz="1200" dirty="0" err="1"/>
              <a:t>를</a:t>
            </a:r>
            <a:r>
              <a:rPr kumimoji="1" lang="ko-KR" altLang="en-US" sz="1200" dirty="0"/>
              <a:t> 습관적으로 작성하고 있었습니다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</a:t>
            </a:r>
            <a:endParaRPr kumimoji="1" lang="en-US" altLang="ko-KR" sz="1200" dirty="0"/>
          </a:p>
          <a:p>
            <a:r>
              <a:rPr kumimoji="1" lang="ko-KR" altLang="en-US" sz="1200" dirty="0"/>
              <a:t>그 다음부터 사소한 실수를 더 </a:t>
            </a:r>
            <a:r>
              <a:rPr kumimoji="1" lang="ko-KR" altLang="en-US" sz="1200" dirty="0" err="1"/>
              <a:t>신경쓰게</a:t>
            </a:r>
            <a:r>
              <a:rPr kumimoji="1" lang="ko-KR" altLang="en-US" sz="1200" dirty="0"/>
              <a:t> 되었고 더 중요하게 살펴봤습니다</a:t>
            </a:r>
            <a:r>
              <a:rPr kumimoji="1"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4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2727</TotalTime>
  <Words>896</Words>
  <Application>Microsoft Macintosh PowerPoint</Application>
  <PresentationFormat>와이드스크린</PresentationFormat>
  <Paragraphs>263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Arial</vt:lpstr>
      <vt:lpstr>Wingdings</vt:lpstr>
      <vt:lpstr>맑은 고딕</vt:lpstr>
      <vt:lpstr>나눔바른고딕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NARU YANG</dc:creator>
  <cp:lastModifiedBy>송유진</cp:lastModifiedBy>
  <cp:revision>87</cp:revision>
  <dcterms:created xsi:type="dcterms:W3CDTF">2013-12-18T12:51:48Z</dcterms:created>
  <dcterms:modified xsi:type="dcterms:W3CDTF">2019-11-21T01:19:08Z</dcterms:modified>
</cp:coreProperties>
</file>

<file path=docProps/thumbnail.jpeg>
</file>